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7.xml"/>
  <Override ContentType="application/vnd.openxmlformats-officedocument.presentationml.slide+xml" PartName="/ppt/slides/slide12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8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9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</p:sldIdLst>
  <p:sldSz cy="6858000" cx="12192000"/>
  <p:notesSz cx="6858000" cy="12192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slide" Target="slides/slide7.xml"/><Relationship Id="rId10" Type="http://schemas.openxmlformats.org/officeDocument/2006/relationships/slide" Target="slides/slide6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1" Type="http://schemas.openxmlformats.org/officeDocument/2006/relationships/theme" Target="theme/theme1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3" name="Google Shape;13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" name="Google Shape;14;p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7" name="Shape 4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8" name="Google Shape;498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99" name="Google Shape;499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0" name="Google Shape;500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75" name="Shape 5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6" name="Google Shape;576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577" name="Google Shape;577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8" name="Google Shape;578;p11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40" name="Shape 6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1" name="Google Shape;64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42" name="Google Shape;64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3" name="Google Shape;64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41" name="Shape 7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2" name="Google Shape;742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43" name="Google Shape;743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4" name="Google Shape;744;p1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" name="Google Shape;39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" name="Google Shape;40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73" name="Google Shape;73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" name="Google Shape;74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27" name="Google Shape;127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4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85" name="Shape 1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6" name="Google Shape;186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187" name="Google Shape;187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8" name="Google Shape;188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5" name="Google Shape;225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6" name="Google Shape;226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0" name="Shape 2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1" name="Google Shape;271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72" name="Google Shape;272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3" name="Google Shape;273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6" name="Google Shape;336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7" name="Google Shape;337;p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6" name="Google Shape;386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7" name="Google Shape;387;p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EFAULT">
  <p:cSld name="DEFAULT">
    <p:bg>
      <p:bgPr>
        <a:solidFill>
          <a:schemeClr val="lt1"/>
        </a:solidFill>
      </p:bgPr>
    </p:bg>
    <p:spTree>
      <p:nvGrpSpPr>
        <p:cNvPr id="10" name="Shape 1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8.jpg"/><Relationship Id="rId4" Type="http://schemas.openxmlformats.org/officeDocument/2006/relationships/image" Target="../media/image12.pn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8.jp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8.jpg"/><Relationship Id="rId4" Type="http://schemas.openxmlformats.org/officeDocument/2006/relationships/image" Target="../media/image28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8.jp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8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8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8.jpg"/><Relationship Id="rId4" Type="http://schemas.openxmlformats.org/officeDocument/2006/relationships/image" Target="../media/image2.png"/><Relationship Id="rId9" Type="http://schemas.openxmlformats.org/officeDocument/2006/relationships/image" Target="../media/image22.png"/><Relationship Id="rId5" Type="http://schemas.openxmlformats.org/officeDocument/2006/relationships/image" Target="../media/image5.png"/><Relationship Id="rId6" Type="http://schemas.openxmlformats.org/officeDocument/2006/relationships/image" Target="../media/image11.png"/><Relationship Id="rId7" Type="http://schemas.openxmlformats.org/officeDocument/2006/relationships/image" Target="../media/image15.png"/><Relationship Id="rId8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8.jpg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8.jpg"/><Relationship Id="rId4" Type="http://schemas.openxmlformats.org/officeDocument/2006/relationships/image" Target="../media/image20.png"/><Relationship Id="rId9" Type="http://schemas.openxmlformats.org/officeDocument/2006/relationships/image" Target="../media/image10.png"/><Relationship Id="rId5" Type="http://schemas.openxmlformats.org/officeDocument/2006/relationships/image" Target="../media/image7.png"/><Relationship Id="rId6" Type="http://schemas.openxmlformats.org/officeDocument/2006/relationships/image" Target="../media/image2.png"/><Relationship Id="rId7" Type="http://schemas.openxmlformats.org/officeDocument/2006/relationships/image" Target="../media/image5.png"/><Relationship Id="rId8" Type="http://schemas.openxmlformats.org/officeDocument/2006/relationships/image" Target="../media/image16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8.jp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jpg"/><Relationship Id="rId4" Type="http://schemas.openxmlformats.org/officeDocument/2006/relationships/image" Target="../media/image2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8.jp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8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/>
          <p:nvPr/>
        </p:nvSpPr>
        <p:spPr>
          <a:xfrm>
            <a:off x="0" y="0"/>
            <a:ext cx="4937760" cy="685800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" name="Google Shape;17;p3"/>
          <p:cNvSpPr/>
          <p:nvPr/>
        </p:nvSpPr>
        <p:spPr>
          <a:xfrm>
            <a:off x="4937760" y="0"/>
            <a:ext cx="73152" cy="685800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8" name="Google Shape;18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502920" y="594360"/>
            <a:ext cx="3474720" cy="996696"/>
          </a:xfrm>
          <a:prstGeom prst="rect">
            <a:avLst/>
          </a:prstGeom>
          <a:noFill/>
          <a:ln>
            <a:noFill/>
          </a:ln>
        </p:spPr>
      </p:pic>
      <p:sp>
        <p:nvSpPr>
          <p:cNvPr id="19" name="Google Shape;19;p3"/>
          <p:cNvSpPr/>
          <p:nvPr/>
        </p:nvSpPr>
        <p:spPr>
          <a:xfrm>
            <a:off x="411480" y="1691640"/>
            <a:ext cx="411480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250"/>
              <a:buFont typeface="Georgia"/>
              <a:buNone/>
            </a:pPr>
            <a:r>
              <a:rPr b="0" i="1" lang="en-US" sz="1250" u="none" cap="none" strike="noStrike">
                <a:solidFill>
                  <a:srgbClr val="F7F3F4"/>
                </a:solidFill>
                <a:latin typeface="Georgia"/>
                <a:ea typeface="Georgia"/>
                <a:cs typeface="Georgia"/>
                <a:sym typeface="Georgia"/>
              </a:rPr>
              <a:t>Africa's Leading Strategic Communications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250"/>
              <a:buFont typeface="Georgia"/>
              <a:buNone/>
            </a:pPr>
            <a:r>
              <a:rPr b="0" i="1" lang="en-US" sz="1250" u="none" cap="none" strike="noStrike">
                <a:solidFill>
                  <a:srgbClr val="F7F3F4"/>
                </a:solidFill>
                <a:latin typeface="Georgia"/>
                <a:ea typeface="Georgia"/>
                <a:cs typeface="Georgia"/>
                <a:sym typeface="Georgia"/>
              </a:rPr>
              <a:t>&amp; Publishing Group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" name="Google Shape;20;p3"/>
          <p:cNvSpPr/>
          <p:nvPr/>
        </p:nvSpPr>
        <p:spPr>
          <a:xfrm>
            <a:off x="-548640" y="4389120"/>
            <a:ext cx="2194560" cy="2194560"/>
          </a:xfrm>
          <a:prstGeom prst="ellipse">
            <a:avLst/>
          </a:prstGeom>
          <a:solidFill>
            <a:srgbClr val="5A14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" name="Google Shape;21;p3"/>
          <p:cNvSpPr/>
          <p:nvPr/>
        </p:nvSpPr>
        <p:spPr>
          <a:xfrm>
            <a:off x="3200400" y="5029200"/>
            <a:ext cx="1280160" cy="1280160"/>
          </a:xfrm>
          <a:prstGeom prst="ellipse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" name="Google Shape;22;p3"/>
          <p:cNvSpPr/>
          <p:nvPr/>
        </p:nvSpPr>
        <p:spPr>
          <a:xfrm>
            <a:off x="5257800" y="502920"/>
            <a:ext cx="64922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PARTNERSHIP PROPOSAL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" name="Google Shape;23;p3"/>
          <p:cNvSpPr/>
          <p:nvPr/>
        </p:nvSpPr>
        <p:spPr>
          <a:xfrm>
            <a:off x="5257800" y="914400"/>
            <a:ext cx="6492240" cy="1554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Perception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4400"/>
              <a:buFont typeface="Georgia"/>
              <a:buNone/>
            </a:pPr>
            <a:r>
              <a:rPr b="1" i="0" lang="en-US" sz="4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Concepts Group</a:t>
            </a:r>
            <a:endParaRPr b="0" i="0" sz="4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" name="Google Shape;24;p3"/>
          <p:cNvSpPr/>
          <p:nvPr/>
        </p:nvSpPr>
        <p:spPr>
          <a:xfrm>
            <a:off x="5257800" y="2606040"/>
            <a:ext cx="649224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" name="Google Shape;25;p3"/>
          <p:cNvSpPr/>
          <p:nvPr/>
        </p:nvSpPr>
        <p:spPr>
          <a:xfrm>
            <a:off x="5257800" y="2743200"/>
            <a:ext cx="64922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C5CB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9C5CB"/>
                </a:solidFill>
                <a:latin typeface="Calibri"/>
                <a:ea typeface="Calibri"/>
                <a:cs typeface="Calibri"/>
                <a:sym typeface="Calibri"/>
              </a:rPr>
              <a:t>Strategic Communications · Publishing · Digital Media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D9C5CB"/>
              </a:buClr>
              <a:buSzPts val="1300"/>
              <a:buFont typeface="Calibri"/>
              <a:buNone/>
            </a:pPr>
            <a:r>
              <a:rPr b="0" i="0" lang="en-US" sz="1300" u="none" cap="none" strike="noStrike">
                <a:solidFill>
                  <a:srgbClr val="D9C5CB"/>
                </a:solidFill>
                <a:latin typeface="Calibri"/>
                <a:ea typeface="Calibri"/>
                <a:cs typeface="Calibri"/>
                <a:sym typeface="Calibri"/>
              </a:rPr>
              <a:t>Branding · Political Consulting · Research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Google Shape;26;p3"/>
          <p:cNvSpPr/>
          <p:nvPr/>
        </p:nvSpPr>
        <p:spPr>
          <a:xfrm>
            <a:off x="5257800" y="3566160"/>
            <a:ext cx="6492240" cy="685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Presented to Regional Stakeholders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East Africa &amp; Beyond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7" name="Google Shape;27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257800" y="448056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8" name="Google Shape;28;p3"/>
          <p:cNvSpPr/>
          <p:nvPr/>
        </p:nvSpPr>
        <p:spPr>
          <a:xfrm>
            <a:off x="5486400" y="4462272"/>
            <a:ext cx="19202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Nairobi, Kenya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" name="Google Shape;29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406640" y="448056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0" name="Google Shape;30;p3"/>
          <p:cNvSpPr/>
          <p:nvPr/>
        </p:nvSpPr>
        <p:spPr>
          <a:xfrm>
            <a:off x="7635240" y="4462272"/>
            <a:ext cx="19202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Dar es Salaam, Tanzania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" name="Google Shape;31;p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9555480" y="448056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2" name="Google Shape;32;p3"/>
          <p:cNvSpPr/>
          <p:nvPr/>
        </p:nvSpPr>
        <p:spPr>
          <a:xfrm>
            <a:off x="9784080" y="4462272"/>
            <a:ext cx="19202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East Africa Region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Google Shape;33;p3"/>
          <p:cNvSpPr/>
          <p:nvPr/>
        </p:nvSpPr>
        <p:spPr>
          <a:xfrm>
            <a:off x="5257800" y="4983480"/>
            <a:ext cx="6492240" cy="1188720"/>
          </a:xfrm>
          <a:prstGeom prst="rect">
            <a:avLst/>
          </a:prstGeom>
          <a:solidFill>
            <a:srgbClr val="0D0D1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" name="Google Shape;34;p3"/>
          <p:cNvSpPr/>
          <p:nvPr/>
        </p:nvSpPr>
        <p:spPr>
          <a:xfrm>
            <a:off x="5349240" y="5074920"/>
            <a:ext cx="63093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" name="Google Shape;35;p3"/>
          <p:cNvSpPr/>
          <p:nvPr/>
        </p:nvSpPr>
        <p:spPr>
          <a:xfrm>
            <a:off x="5349240" y="5422392"/>
            <a:ext cx="63093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info@pclgroup.com  |  info@pcgroup.africa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" name="Google Shape;36;p3"/>
          <p:cNvSpPr/>
          <p:nvPr/>
        </p:nvSpPr>
        <p:spPr>
          <a:xfrm>
            <a:off x="5349240" y="5742432"/>
            <a:ext cx="63093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D9C5CB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D9C5CB"/>
                </a:solidFill>
                <a:latin typeface="Calibri"/>
                <a:ea typeface="Calibri"/>
                <a:cs typeface="Calibri"/>
                <a:sym typeface="Calibri"/>
              </a:rPr>
              <a:t>Talanta Plaza, Nairobi  ·  Kivukoni, Dar es Salaam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501" name="Shape 5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2" name="Google Shape;502;p12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3" name="Google Shape;503;p12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04" name="Google Shape;504;p1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05" name="Google Shape;505;p12"/>
          <p:cNvSpPr/>
          <p:nvPr/>
        </p:nvSpPr>
        <p:spPr>
          <a:xfrm>
            <a:off x="502920" y="91440"/>
            <a:ext cx="6400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RATE CARD  2 OF 4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6" name="Google Shape;506;p12"/>
          <p:cNvSpPr/>
          <p:nvPr/>
        </p:nvSpPr>
        <p:spPr>
          <a:xfrm>
            <a:off x="502920" y="384048"/>
            <a:ext cx="859536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300"/>
              <a:buFont typeface="Georgia"/>
              <a:buNone/>
            </a:pPr>
            <a:r>
              <a:rPr b="1" i="0" lang="en-US" sz="2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Sponsored Email · Logo Placement · Branded Content</a:t>
            </a:r>
            <a:endParaRPr b="0" i="0" sz="2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7" name="Google Shape;507;p12"/>
          <p:cNvSpPr/>
          <p:nvPr/>
        </p:nvSpPr>
        <p:spPr>
          <a:xfrm>
            <a:off x="365760" y="1170432"/>
            <a:ext cx="5486400" cy="402336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8" name="Google Shape;508;p12"/>
          <p:cNvSpPr/>
          <p:nvPr/>
        </p:nvSpPr>
        <p:spPr>
          <a:xfrm>
            <a:off x="365760" y="1188720"/>
            <a:ext cx="54864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✉  SPONSORED EMAIL &amp; NEWSLETTER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9" name="Google Shape;509;p12"/>
          <p:cNvSpPr/>
          <p:nvPr/>
        </p:nvSpPr>
        <p:spPr>
          <a:xfrm>
            <a:off x="365760" y="1609344"/>
            <a:ext cx="5486400" cy="47548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0" name="Google Shape;510;p12"/>
          <p:cNvSpPr/>
          <p:nvPr/>
        </p:nvSpPr>
        <p:spPr>
          <a:xfrm>
            <a:off x="475488" y="1645920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Dedicated Broadcast Email (Sole Sponsor)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1" name="Google Shape;511;p12"/>
          <p:cNvSpPr/>
          <p:nvPr/>
        </p:nvSpPr>
        <p:spPr>
          <a:xfrm>
            <a:off x="475488" y="1865376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Exclusive send to full subscriber list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2" name="Google Shape;512;p12"/>
          <p:cNvSpPr/>
          <p:nvPr/>
        </p:nvSpPr>
        <p:spPr>
          <a:xfrm>
            <a:off x="3520440" y="1700784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$1,200/send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3" name="Google Shape;513;p12"/>
          <p:cNvSpPr/>
          <p:nvPr/>
        </p:nvSpPr>
        <p:spPr>
          <a:xfrm>
            <a:off x="365760" y="2130552"/>
            <a:ext cx="5486400" cy="47548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4" name="Google Shape;514;p12"/>
          <p:cNvSpPr/>
          <p:nvPr/>
        </p:nvSpPr>
        <p:spPr>
          <a:xfrm>
            <a:off x="475488" y="2167128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Newsletter Header Banner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5" name="Google Shape;515;p12"/>
          <p:cNvSpPr/>
          <p:nvPr/>
        </p:nvSpPr>
        <p:spPr>
          <a:xfrm>
            <a:off x="475488" y="2386584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Top-of-email branded banner, weekly/monthly edition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6" name="Google Shape;516;p12"/>
          <p:cNvSpPr/>
          <p:nvPr/>
        </p:nvSpPr>
        <p:spPr>
          <a:xfrm>
            <a:off x="3520440" y="2221992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$600/edition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7" name="Google Shape;517;p12"/>
          <p:cNvSpPr/>
          <p:nvPr/>
        </p:nvSpPr>
        <p:spPr>
          <a:xfrm>
            <a:off x="365760" y="2651760"/>
            <a:ext cx="5486400" cy="47548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8" name="Google Shape;518;p12"/>
          <p:cNvSpPr/>
          <p:nvPr/>
        </p:nvSpPr>
        <p:spPr>
          <a:xfrm>
            <a:off x="475488" y="2688336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Newsletter Mid-Section Feature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19" name="Google Shape;519;p12"/>
          <p:cNvSpPr/>
          <p:nvPr/>
        </p:nvSpPr>
        <p:spPr>
          <a:xfrm>
            <a:off x="475488" y="2907792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250-word sponsored editorial block mid-newsletter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0" name="Google Shape;520;p12"/>
          <p:cNvSpPr/>
          <p:nvPr/>
        </p:nvSpPr>
        <p:spPr>
          <a:xfrm>
            <a:off x="3520440" y="2743200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$450/edition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1" name="Google Shape;521;p12"/>
          <p:cNvSpPr/>
          <p:nvPr/>
        </p:nvSpPr>
        <p:spPr>
          <a:xfrm>
            <a:off x="365760" y="3172968"/>
            <a:ext cx="5486400" cy="47548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2" name="Google Shape;522;p12"/>
          <p:cNvSpPr/>
          <p:nvPr/>
        </p:nvSpPr>
        <p:spPr>
          <a:xfrm>
            <a:off x="475488" y="3209544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Newsletter Footer Sponsor Logo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3" name="Google Shape;523;p12"/>
          <p:cNvSpPr/>
          <p:nvPr/>
        </p:nvSpPr>
        <p:spPr>
          <a:xfrm>
            <a:off x="475488" y="3429000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Brand logo + tagline in footer for the month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4" name="Google Shape;524;p12"/>
          <p:cNvSpPr/>
          <p:nvPr/>
        </p:nvSpPr>
        <p:spPr>
          <a:xfrm>
            <a:off x="3520440" y="3264408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$250/month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5" name="Google Shape;525;p12"/>
          <p:cNvSpPr/>
          <p:nvPr/>
        </p:nvSpPr>
        <p:spPr>
          <a:xfrm>
            <a:off x="365760" y="3694176"/>
            <a:ext cx="5486400" cy="47548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26" name="Google Shape;526;p12"/>
          <p:cNvSpPr/>
          <p:nvPr/>
        </p:nvSpPr>
        <p:spPr>
          <a:xfrm>
            <a:off x="475488" y="3730752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Welcome Email Sponsorship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7" name="Google Shape;527;p12"/>
          <p:cNvSpPr/>
          <p:nvPr/>
        </p:nvSpPr>
        <p:spPr>
          <a:xfrm>
            <a:off x="475488" y="3950208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Brand mention in every new-subscriber onboarding email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8" name="Google Shape;528;p12"/>
          <p:cNvSpPr/>
          <p:nvPr/>
        </p:nvSpPr>
        <p:spPr>
          <a:xfrm>
            <a:off x="3520440" y="3785616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$350/month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9" name="Google Shape;529;p12"/>
          <p:cNvSpPr/>
          <p:nvPr/>
        </p:nvSpPr>
        <p:spPr>
          <a:xfrm>
            <a:off x="365760" y="4215384"/>
            <a:ext cx="5486400" cy="47548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0" name="Google Shape;530;p12"/>
          <p:cNvSpPr/>
          <p:nvPr/>
        </p:nvSpPr>
        <p:spPr>
          <a:xfrm>
            <a:off x="475488" y="4251960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Event Invitation Co-branding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1" name="Google Shape;531;p12"/>
          <p:cNvSpPr/>
          <p:nvPr/>
        </p:nvSpPr>
        <p:spPr>
          <a:xfrm>
            <a:off x="475488" y="4471416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Co-branded invite emails for PCL-hosted launches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2" name="Google Shape;532;p12"/>
          <p:cNvSpPr/>
          <p:nvPr/>
        </p:nvSpPr>
        <p:spPr>
          <a:xfrm>
            <a:off x="3520440" y="4306824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$500/send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3" name="Google Shape;533;p12"/>
          <p:cNvSpPr/>
          <p:nvPr/>
        </p:nvSpPr>
        <p:spPr>
          <a:xfrm>
            <a:off x="365760" y="4736592"/>
            <a:ext cx="5486400" cy="47548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4" name="Google Shape;534;p12"/>
          <p:cNvSpPr/>
          <p:nvPr/>
        </p:nvSpPr>
        <p:spPr>
          <a:xfrm>
            <a:off x="475488" y="4773168"/>
            <a:ext cx="301752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Re-engagement Campaign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5" name="Google Shape;535;p12"/>
          <p:cNvSpPr/>
          <p:nvPr/>
        </p:nvSpPr>
        <p:spPr>
          <a:xfrm>
            <a:off x="475488" y="4992624"/>
            <a:ext cx="301752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Sole sponsor of PCL dormant subscriber re-activation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6" name="Google Shape;536;p12"/>
          <p:cNvSpPr/>
          <p:nvPr/>
        </p:nvSpPr>
        <p:spPr>
          <a:xfrm>
            <a:off x="3520440" y="4828032"/>
            <a:ext cx="224028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$800/campaign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7" name="Google Shape;537;p12"/>
          <p:cNvSpPr/>
          <p:nvPr/>
        </p:nvSpPr>
        <p:spPr>
          <a:xfrm>
            <a:off x="6217920" y="1170432"/>
            <a:ext cx="5577840" cy="402336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38" name="Google Shape;538;p12"/>
          <p:cNvSpPr/>
          <p:nvPr/>
        </p:nvSpPr>
        <p:spPr>
          <a:xfrm>
            <a:off x="6217920" y="1188720"/>
            <a:ext cx="5577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🌐  LOGO PLACEMENT &amp; WEBSITE BRANDING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9" name="Google Shape;539;p12"/>
          <p:cNvSpPr/>
          <p:nvPr/>
        </p:nvSpPr>
        <p:spPr>
          <a:xfrm>
            <a:off x="6217920" y="1609344"/>
            <a:ext cx="5577840" cy="47548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0" name="Google Shape;540;p12"/>
          <p:cNvSpPr/>
          <p:nvPr/>
        </p:nvSpPr>
        <p:spPr>
          <a:xfrm>
            <a:off x="6327648" y="1645920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Homepage 'Partners' Section — Logo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1" name="Google Shape;541;p12"/>
          <p:cNvSpPr/>
          <p:nvPr/>
        </p:nvSpPr>
        <p:spPr>
          <a:xfrm>
            <a:off x="6327648" y="1865376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Rotating logo in dedicated partners block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2" name="Google Shape;542;p12"/>
          <p:cNvSpPr/>
          <p:nvPr/>
        </p:nvSpPr>
        <p:spPr>
          <a:xfrm>
            <a:off x="9738360" y="1700784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$400/month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3" name="Google Shape;543;p12"/>
          <p:cNvSpPr/>
          <p:nvPr/>
        </p:nvSpPr>
        <p:spPr>
          <a:xfrm>
            <a:off x="6217920" y="2130552"/>
            <a:ext cx="55778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4" name="Google Shape;544;p12"/>
          <p:cNvSpPr/>
          <p:nvPr/>
        </p:nvSpPr>
        <p:spPr>
          <a:xfrm>
            <a:off x="6327648" y="2167128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Homepage Logo — Pinned / Featured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5" name="Google Shape;545;p12"/>
          <p:cNvSpPr/>
          <p:nvPr/>
        </p:nvSpPr>
        <p:spPr>
          <a:xfrm>
            <a:off x="6327648" y="2386584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Fixed logo slot, above the fold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6" name="Google Shape;546;p12"/>
          <p:cNvSpPr/>
          <p:nvPr/>
        </p:nvSpPr>
        <p:spPr>
          <a:xfrm>
            <a:off x="9738360" y="2221992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$700/month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7" name="Google Shape;547;p12"/>
          <p:cNvSpPr/>
          <p:nvPr/>
        </p:nvSpPr>
        <p:spPr>
          <a:xfrm>
            <a:off x="6217920" y="2651760"/>
            <a:ext cx="5577840" cy="47548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48" name="Google Shape;548;p12"/>
          <p:cNvSpPr/>
          <p:nvPr/>
        </p:nvSpPr>
        <p:spPr>
          <a:xfrm>
            <a:off x="6327648" y="2688336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Every-Page Footer Logo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9" name="Google Shape;549;p12"/>
          <p:cNvSpPr/>
          <p:nvPr/>
        </p:nvSpPr>
        <p:spPr>
          <a:xfrm>
            <a:off x="6327648" y="2907792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Logo in site footer across all pages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0" name="Google Shape;550;p12"/>
          <p:cNvSpPr/>
          <p:nvPr/>
        </p:nvSpPr>
        <p:spPr>
          <a:xfrm>
            <a:off x="9738360" y="2743200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$500/month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1" name="Google Shape;551;p12"/>
          <p:cNvSpPr/>
          <p:nvPr/>
        </p:nvSpPr>
        <p:spPr>
          <a:xfrm>
            <a:off x="6217920" y="3172968"/>
            <a:ext cx="55778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2" name="Google Shape;552;p12"/>
          <p:cNvSpPr/>
          <p:nvPr/>
        </p:nvSpPr>
        <p:spPr>
          <a:xfrm>
            <a:off x="6327648" y="3209544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Publication Page Sidebar Logo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3" name="Google Shape;553;p12"/>
          <p:cNvSpPr/>
          <p:nvPr/>
        </p:nvSpPr>
        <p:spPr>
          <a:xfrm>
            <a:off x="6327648" y="3429000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Logo on all handbook/directory landing pages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4" name="Google Shape;554;p12"/>
          <p:cNvSpPr/>
          <p:nvPr/>
        </p:nvSpPr>
        <p:spPr>
          <a:xfrm>
            <a:off x="9738360" y="3264408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$350/month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5" name="Google Shape;555;p12"/>
          <p:cNvSpPr/>
          <p:nvPr/>
        </p:nvSpPr>
        <p:spPr>
          <a:xfrm>
            <a:off x="6217920" y="3694176"/>
            <a:ext cx="5577840" cy="47548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56" name="Google Shape;556;p12"/>
          <p:cNvSpPr/>
          <p:nvPr/>
        </p:nvSpPr>
        <p:spPr>
          <a:xfrm>
            <a:off x="6327648" y="3730752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'Powered By' Logo Strip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7" name="Google Shape;557;p12"/>
          <p:cNvSpPr/>
          <p:nvPr/>
        </p:nvSpPr>
        <p:spPr>
          <a:xfrm>
            <a:off x="6327648" y="3950208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Exclusive strip on a flagship publication page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8" name="Google Shape;558;p12"/>
          <p:cNvSpPr/>
          <p:nvPr/>
        </p:nvSpPr>
        <p:spPr>
          <a:xfrm>
            <a:off x="9738360" y="3785616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$600/month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9" name="Google Shape;559;p12"/>
          <p:cNvSpPr/>
          <p:nvPr/>
        </p:nvSpPr>
        <p:spPr>
          <a:xfrm>
            <a:off x="6217920" y="4215384"/>
            <a:ext cx="55778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0" name="Google Shape;560;p12"/>
          <p:cNvSpPr/>
          <p:nvPr/>
        </p:nvSpPr>
        <p:spPr>
          <a:xfrm>
            <a:off x="6327648" y="4251960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About / Partners Page Feature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1" name="Google Shape;561;p12"/>
          <p:cNvSpPr/>
          <p:nvPr/>
        </p:nvSpPr>
        <p:spPr>
          <a:xfrm>
            <a:off x="6327648" y="4471416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Dedicated partner profile with logo, bio &amp; link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2" name="Google Shape;562;p12"/>
          <p:cNvSpPr/>
          <p:nvPr/>
        </p:nvSpPr>
        <p:spPr>
          <a:xfrm>
            <a:off x="9738360" y="4306824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$300/month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3" name="Google Shape;563;p12"/>
          <p:cNvSpPr/>
          <p:nvPr/>
        </p:nvSpPr>
        <p:spPr>
          <a:xfrm>
            <a:off x="6217920" y="4736592"/>
            <a:ext cx="5577840" cy="47548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4" name="Google Shape;564;p12"/>
          <p:cNvSpPr/>
          <p:nvPr/>
        </p:nvSpPr>
        <p:spPr>
          <a:xfrm>
            <a:off x="6327648" y="4773168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Event Microsite Co-branding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5" name="Google Shape;565;p12"/>
          <p:cNvSpPr/>
          <p:nvPr/>
        </p:nvSpPr>
        <p:spPr>
          <a:xfrm>
            <a:off x="6327648" y="4992624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Logo &amp; link on PCL-hosted event microsites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6" name="Google Shape;566;p12"/>
          <p:cNvSpPr/>
          <p:nvPr/>
        </p:nvSpPr>
        <p:spPr>
          <a:xfrm>
            <a:off x="9738360" y="4828032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$450/event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7" name="Google Shape;567;p12"/>
          <p:cNvSpPr/>
          <p:nvPr/>
        </p:nvSpPr>
        <p:spPr>
          <a:xfrm>
            <a:off x="6217920" y="5257800"/>
            <a:ext cx="5577840" cy="47548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8" name="Google Shape;568;p12"/>
          <p:cNvSpPr/>
          <p:nvPr/>
        </p:nvSpPr>
        <p:spPr>
          <a:xfrm>
            <a:off x="6327648" y="5294376"/>
            <a:ext cx="3383280" cy="228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Annual Presenting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69" name="Google Shape;569;p12"/>
          <p:cNvSpPr/>
          <p:nvPr/>
        </p:nvSpPr>
        <p:spPr>
          <a:xfrm>
            <a:off x="6327648" y="5513832"/>
            <a:ext cx="338328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1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Logo on homepage header all year + exclusivity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0" name="Google Shape;570;p12"/>
          <p:cNvSpPr/>
          <p:nvPr/>
        </p:nvSpPr>
        <p:spPr>
          <a:xfrm>
            <a:off x="9738360" y="5349240"/>
            <a:ext cx="19659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$3,500/year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1" name="Google Shape;571;p12"/>
          <p:cNvSpPr/>
          <p:nvPr/>
        </p:nvSpPr>
        <p:spPr>
          <a:xfrm>
            <a:off x="365760" y="6254496"/>
            <a:ext cx="11430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2" name="Google Shape;572;p12"/>
          <p:cNvSpPr/>
          <p:nvPr/>
        </p:nvSpPr>
        <p:spPr>
          <a:xfrm>
            <a:off x="365760" y="6281928"/>
            <a:ext cx="11430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Email list sizes &amp; website traffic stats available on request. Bundle 3+ products for 15% discount. All prices USD.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3" name="Google Shape;573;p12"/>
          <p:cNvSpPr/>
          <p:nvPr/>
        </p:nvSpPr>
        <p:spPr>
          <a:xfrm>
            <a:off x="0" y="6510528"/>
            <a:ext cx="12161520" cy="347472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74" name="Google Shape;574;p12"/>
          <p:cNvSpPr/>
          <p:nvPr/>
        </p:nvSpPr>
        <p:spPr>
          <a:xfrm>
            <a:off x="365760" y="6547104"/>
            <a:ext cx="11430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www.pclgroup.co.ke  |  advertise@pclgroup.co.ke  |  +254 717 044099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F4"/>
        </a:solidFill>
      </p:bgPr>
    </p:bg>
    <p:spTree>
      <p:nvGrpSpPr>
        <p:cNvPr id="579" name="Shape 5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0" name="Google Shape;580;p13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5A142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1" name="Google Shape;581;p13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82" name="Google Shape;582;p1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583" name="Google Shape;583;p13"/>
          <p:cNvSpPr/>
          <p:nvPr/>
        </p:nvSpPr>
        <p:spPr>
          <a:xfrm>
            <a:off x="502920" y="91440"/>
            <a:ext cx="6400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RATE CARD  3 OF 4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4" name="Google Shape;584;p13"/>
          <p:cNvSpPr/>
          <p:nvPr/>
        </p:nvSpPr>
        <p:spPr>
          <a:xfrm>
            <a:off x="502920" y="384048"/>
            <a:ext cx="859536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Sponsored Blog Posts, Articles &amp; Thought Leadership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5" name="Google Shape;585;p13"/>
          <p:cNvSpPr/>
          <p:nvPr/>
        </p:nvSpPr>
        <p:spPr>
          <a:xfrm>
            <a:off x="365760" y="1170432"/>
            <a:ext cx="3520440" cy="62179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6" name="Google Shape;586;p13"/>
          <p:cNvSpPr/>
          <p:nvPr/>
        </p:nvSpPr>
        <p:spPr>
          <a:xfrm>
            <a:off x="365760" y="1188720"/>
            <a:ext cx="3520440" cy="5852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SPONSORED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BLOG POST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7" name="Google Shape;587;p13"/>
          <p:cNvSpPr/>
          <p:nvPr/>
        </p:nvSpPr>
        <p:spPr>
          <a:xfrm>
            <a:off x="365760" y="1792224"/>
            <a:ext cx="3520440" cy="42062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8" name="Google Shape;588;p13"/>
          <p:cNvSpPr/>
          <p:nvPr/>
        </p:nvSpPr>
        <p:spPr>
          <a:xfrm>
            <a:off x="365760" y="1810512"/>
            <a:ext cx="35204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$350 – $600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89" name="Google Shape;589;p13"/>
          <p:cNvSpPr/>
          <p:nvPr/>
        </p:nvSpPr>
        <p:spPr>
          <a:xfrm>
            <a:off x="365760" y="2212848"/>
            <a:ext cx="3520440" cy="395020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590" name="Google Shape;59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2340864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591" name="Google Shape;591;p13"/>
          <p:cNvSpPr/>
          <p:nvPr/>
        </p:nvSpPr>
        <p:spPr>
          <a:xfrm>
            <a:off x="749808" y="2313432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500–800 words, PCL editorial team writes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592" name="Google Shape;592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2907792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593" name="Google Shape;593;p13"/>
          <p:cNvSpPr/>
          <p:nvPr/>
        </p:nvSpPr>
        <p:spPr>
          <a:xfrm>
            <a:off x="749808" y="2880360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Your brief / product / service as focus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594" name="Google Shape;59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3474720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595" name="Google Shape;595;p13"/>
          <p:cNvSpPr/>
          <p:nvPr/>
        </p:nvSpPr>
        <p:spPr>
          <a:xfrm>
            <a:off x="749808" y="3447288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1 brand mention + 2 backlinks included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596" name="Google Shape;59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4041648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597" name="Google Shape;597;p13"/>
          <p:cNvSpPr/>
          <p:nvPr/>
        </p:nvSpPr>
        <p:spPr>
          <a:xfrm>
            <a:off x="749808" y="4014216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Promoted on PCL socials (3 posts)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598" name="Google Shape;59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4608576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599" name="Google Shape;599;p13"/>
          <p:cNvSpPr/>
          <p:nvPr/>
        </p:nvSpPr>
        <p:spPr>
          <a:xfrm>
            <a:off x="749808" y="4581144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Live on pclgroup.co.ke for 12+ months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00" name="Google Shape;60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502920" y="5175504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01" name="Google Shape;601;p13"/>
          <p:cNvSpPr/>
          <p:nvPr/>
        </p:nvSpPr>
        <p:spPr>
          <a:xfrm>
            <a:off x="749808" y="5148072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Labelled: [Brand] | Sponsored Content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2" name="Google Shape;602;p13"/>
          <p:cNvSpPr/>
          <p:nvPr/>
        </p:nvSpPr>
        <p:spPr>
          <a:xfrm>
            <a:off x="4105656" y="1170432"/>
            <a:ext cx="3520440" cy="621792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3" name="Google Shape;603;p13"/>
          <p:cNvSpPr/>
          <p:nvPr/>
        </p:nvSpPr>
        <p:spPr>
          <a:xfrm>
            <a:off x="4105656" y="1188720"/>
            <a:ext cx="3520440" cy="5852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LONG-FORM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SPONSORED ARTICLE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4" name="Google Shape;604;p13"/>
          <p:cNvSpPr/>
          <p:nvPr/>
        </p:nvSpPr>
        <p:spPr>
          <a:xfrm>
            <a:off x="4105656" y="1792224"/>
            <a:ext cx="3520440" cy="42062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05" name="Google Shape;605;p13"/>
          <p:cNvSpPr/>
          <p:nvPr/>
        </p:nvSpPr>
        <p:spPr>
          <a:xfrm>
            <a:off x="4105656" y="1810512"/>
            <a:ext cx="35204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$800 – $1,500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6" name="Google Shape;606;p13"/>
          <p:cNvSpPr/>
          <p:nvPr/>
        </p:nvSpPr>
        <p:spPr>
          <a:xfrm>
            <a:off x="4105656" y="2212848"/>
            <a:ext cx="3520440" cy="395020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07" name="Google Shape;60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2816" y="2340864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08" name="Google Shape;608;p13"/>
          <p:cNvSpPr/>
          <p:nvPr/>
        </p:nvSpPr>
        <p:spPr>
          <a:xfrm>
            <a:off x="4489704" y="2313432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1,200–2,500 words — sector deep-dive or case study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09" name="Google Shape;609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2816" y="2907792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10" name="Google Shape;610;p13"/>
          <p:cNvSpPr/>
          <p:nvPr/>
        </p:nvSpPr>
        <p:spPr>
          <a:xfrm>
            <a:off x="4489704" y="2880360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PCL team interviews your executives/experts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11" name="Google Shape;611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2816" y="3474720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12" name="Google Shape;612;p13"/>
          <p:cNvSpPr/>
          <p:nvPr/>
        </p:nvSpPr>
        <p:spPr>
          <a:xfrm>
            <a:off x="4489704" y="3447288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Infographic or data chart included ($200 value)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13" name="Google Shape;613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2816" y="4041648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14" name="Google Shape;614;p13"/>
          <p:cNvSpPr/>
          <p:nvPr/>
        </p:nvSpPr>
        <p:spPr>
          <a:xfrm>
            <a:off x="4489704" y="4014216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Featured in PCL newsletter on publish week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15" name="Google Shape;615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2816" y="4608576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16" name="Google Shape;616;p13"/>
          <p:cNvSpPr/>
          <p:nvPr/>
        </p:nvSpPr>
        <p:spPr>
          <a:xfrm>
            <a:off x="4489704" y="4581144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Shared across LI, FB, X — 5 posts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17" name="Google Shape;617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242816" y="5175504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18" name="Google Shape;618;p13"/>
          <p:cNvSpPr/>
          <p:nvPr/>
        </p:nvSpPr>
        <p:spPr>
          <a:xfrm>
            <a:off x="4489704" y="5148072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SEO-optimised for regional keywords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19" name="Google Shape;619;p13"/>
          <p:cNvSpPr/>
          <p:nvPr/>
        </p:nvSpPr>
        <p:spPr>
          <a:xfrm>
            <a:off x="7845552" y="1170432"/>
            <a:ext cx="3520440" cy="621792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0" name="Google Shape;620;p13"/>
          <p:cNvSpPr/>
          <p:nvPr/>
        </p:nvSpPr>
        <p:spPr>
          <a:xfrm>
            <a:off x="7845552" y="1188720"/>
            <a:ext cx="3520440" cy="58521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THOUGHT LEADERSHIP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SERIES (6-part)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1" name="Google Shape;621;p13"/>
          <p:cNvSpPr/>
          <p:nvPr/>
        </p:nvSpPr>
        <p:spPr>
          <a:xfrm>
            <a:off x="7845552" y="1792224"/>
            <a:ext cx="3520440" cy="42062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22" name="Google Shape;622;p13"/>
          <p:cNvSpPr/>
          <p:nvPr/>
        </p:nvSpPr>
        <p:spPr>
          <a:xfrm>
            <a:off x="7845552" y="1810512"/>
            <a:ext cx="352044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700"/>
              <a:buFont typeface="Georgia"/>
              <a:buNone/>
            </a:pPr>
            <a:r>
              <a:rPr b="1" i="0" lang="en-US" sz="17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$2,500/series</a:t>
            </a:r>
            <a:endParaRPr b="0" i="0" sz="1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3" name="Google Shape;623;p13"/>
          <p:cNvSpPr/>
          <p:nvPr/>
        </p:nvSpPr>
        <p:spPr>
          <a:xfrm>
            <a:off x="7845552" y="2212848"/>
            <a:ext cx="3520440" cy="3950208"/>
          </a:xfrm>
          <a:prstGeom prst="rect">
            <a:avLst/>
          </a:prstGeom>
          <a:solidFill>
            <a:srgbClr val="FFFFFF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24" name="Google Shape;62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2712" y="2340864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25" name="Google Shape;625;p13"/>
          <p:cNvSpPr/>
          <p:nvPr/>
        </p:nvSpPr>
        <p:spPr>
          <a:xfrm>
            <a:off x="8229600" y="2313432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6 × monthly by-lined articles, your executive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26" name="Google Shape;626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2712" y="2907792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27" name="Google Shape;627;p13"/>
          <p:cNvSpPr/>
          <p:nvPr/>
        </p:nvSpPr>
        <p:spPr>
          <a:xfrm>
            <a:off x="8229600" y="2880360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PCL ghost-writes, edits, and publishes each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28" name="Google Shape;628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2712" y="3474720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29" name="Google Shape;629;p13"/>
          <p:cNvSpPr/>
          <p:nvPr/>
        </p:nvSpPr>
        <p:spPr>
          <a:xfrm>
            <a:off x="8229600" y="3447288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Featured in newsletter each month of series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30" name="Google Shape;630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2712" y="4041648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31" name="Google Shape;631;p13"/>
          <p:cNvSpPr/>
          <p:nvPr/>
        </p:nvSpPr>
        <p:spPr>
          <a:xfrm>
            <a:off x="8229600" y="4014216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Quarterly performance report: views, traffic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32" name="Google Shape;632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2712" y="4608576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33" name="Google Shape;633;p13"/>
          <p:cNvSpPr/>
          <p:nvPr/>
        </p:nvSpPr>
        <p:spPr>
          <a:xfrm>
            <a:off x="8229600" y="4581144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30+ social posts bundled over 6 months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634" name="Google Shape;634;p13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982712" y="5175504"/>
            <a:ext cx="182880" cy="182880"/>
          </a:xfrm>
          <a:prstGeom prst="rect">
            <a:avLst/>
          </a:prstGeom>
          <a:noFill/>
          <a:ln>
            <a:noFill/>
          </a:ln>
        </p:spPr>
      </p:pic>
      <p:sp>
        <p:nvSpPr>
          <p:cNvPr id="635" name="Google Shape;635;p13"/>
          <p:cNvSpPr/>
          <p:nvPr/>
        </p:nvSpPr>
        <p:spPr>
          <a:xfrm>
            <a:off x="8229600" y="5148072"/>
            <a:ext cx="3044952" cy="51206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Dedicated series landing page on PCL site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6" name="Google Shape;636;p13"/>
          <p:cNvSpPr/>
          <p:nvPr/>
        </p:nvSpPr>
        <p:spPr>
          <a:xfrm>
            <a:off x="365760" y="6199632"/>
            <a:ext cx="11430000" cy="29260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7" name="Google Shape;637;p13"/>
          <p:cNvSpPr/>
          <p:nvPr/>
        </p:nvSpPr>
        <p:spPr>
          <a:xfrm>
            <a:off x="457200" y="6227064"/>
            <a:ext cx="11247120" cy="23774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ADD-ONS:  Swahili translation +$150  ·  60s Reel video +$300  ·  3-KOL amplification +$400  ·  Whitepaper PDF +$200  ·  Print in next handbook +$500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8" name="Google Shape;638;p13"/>
          <p:cNvSpPr/>
          <p:nvPr/>
        </p:nvSpPr>
        <p:spPr>
          <a:xfrm>
            <a:off x="0" y="6510528"/>
            <a:ext cx="12161520" cy="347472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39" name="Google Shape;639;p13"/>
          <p:cNvSpPr/>
          <p:nvPr/>
        </p:nvSpPr>
        <p:spPr>
          <a:xfrm>
            <a:off x="365760" y="6547104"/>
            <a:ext cx="11430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www.pclgroup.co.ke  |  advertise@pclgroup.co.ke  |  +254 717 044099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FFFFF"/>
        </a:solidFill>
      </p:bgPr>
    </p:bg>
    <p:spTree>
      <p:nvGrpSpPr>
        <p:cNvPr id="644" name="Shape 6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" name="Google Shape;645;p14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6" name="Google Shape;646;p14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647" name="Google Shape;647;p1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648" name="Google Shape;648;p14"/>
          <p:cNvSpPr/>
          <p:nvPr/>
        </p:nvSpPr>
        <p:spPr>
          <a:xfrm>
            <a:off x="502920" y="91440"/>
            <a:ext cx="6400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RATE CARD  4 OF 4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49" name="Google Shape;649;p14"/>
          <p:cNvSpPr/>
          <p:nvPr/>
        </p:nvSpPr>
        <p:spPr>
          <a:xfrm>
            <a:off x="502920" y="384048"/>
            <a:ext cx="859536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Georgia"/>
              <a:buNone/>
            </a:pPr>
            <a:r>
              <a:rPr b="1" i="0" lang="en-US" sz="24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Branded Merchandise · Events &amp; Webinars · Value Bundles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0" name="Google Shape;650;p14"/>
          <p:cNvSpPr/>
          <p:nvPr/>
        </p:nvSpPr>
        <p:spPr>
          <a:xfrm>
            <a:off x="365760" y="1170432"/>
            <a:ext cx="5120640" cy="402336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1" name="Google Shape;651;p14"/>
          <p:cNvSpPr/>
          <p:nvPr/>
        </p:nvSpPr>
        <p:spPr>
          <a:xfrm>
            <a:off x="365760" y="1188720"/>
            <a:ext cx="51206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🎽  BRANDED MERCHANDISE &amp; CORPORATE KITS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2" name="Google Shape;652;p14"/>
          <p:cNvSpPr/>
          <p:nvPr/>
        </p:nvSpPr>
        <p:spPr>
          <a:xfrm>
            <a:off x="365760" y="1609344"/>
            <a:ext cx="512064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3" name="Google Shape;653;p14"/>
          <p:cNvSpPr/>
          <p:nvPr/>
        </p:nvSpPr>
        <p:spPr>
          <a:xfrm>
            <a:off x="475488" y="167335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Logo on Publication Gift Bag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4" name="Google Shape;654;p14"/>
          <p:cNvSpPr/>
          <p:nvPr/>
        </p:nvSpPr>
        <p:spPr>
          <a:xfrm>
            <a:off x="3931920" y="167335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$800/batch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5" name="Google Shape;655;p14"/>
          <p:cNvSpPr/>
          <p:nvPr/>
        </p:nvSpPr>
        <p:spPr>
          <a:xfrm>
            <a:off x="365760" y="2020824"/>
            <a:ext cx="5120640" cy="38404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6" name="Google Shape;656;p14"/>
          <p:cNvSpPr/>
          <p:nvPr/>
        </p:nvSpPr>
        <p:spPr>
          <a:xfrm>
            <a:off x="475488" y="208483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Logo on Delegate Lanyards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7" name="Google Shape;657;p14"/>
          <p:cNvSpPr/>
          <p:nvPr/>
        </p:nvSpPr>
        <p:spPr>
          <a:xfrm>
            <a:off x="3931920" y="208483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$600/event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8" name="Google Shape;658;p14"/>
          <p:cNvSpPr/>
          <p:nvPr/>
        </p:nvSpPr>
        <p:spPr>
          <a:xfrm>
            <a:off x="365760" y="2432304"/>
            <a:ext cx="512064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59" name="Google Shape;659;p14"/>
          <p:cNvSpPr/>
          <p:nvPr/>
        </p:nvSpPr>
        <p:spPr>
          <a:xfrm>
            <a:off x="475488" y="249631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Co-branded Notebooks (50 units)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0" name="Google Shape;660;p14"/>
          <p:cNvSpPr/>
          <p:nvPr/>
        </p:nvSpPr>
        <p:spPr>
          <a:xfrm>
            <a:off x="3931920" y="249631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$1,200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1" name="Google Shape;661;p14"/>
          <p:cNvSpPr/>
          <p:nvPr/>
        </p:nvSpPr>
        <p:spPr>
          <a:xfrm>
            <a:off x="365760" y="2843784"/>
            <a:ext cx="5120640" cy="38404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2" name="Google Shape;662;p14"/>
          <p:cNvSpPr/>
          <p:nvPr/>
        </p:nvSpPr>
        <p:spPr>
          <a:xfrm>
            <a:off x="475488" y="290779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Co-branded Pen Sets (100 units)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3" name="Google Shape;663;p14"/>
          <p:cNvSpPr/>
          <p:nvPr/>
        </p:nvSpPr>
        <p:spPr>
          <a:xfrm>
            <a:off x="3931920" y="290779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$450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4" name="Google Shape;664;p14"/>
          <p:cNvSpPr/>
          <p:nvPr/>
        </p:nvSpPr>
        <p:spPr>
          <a:xfrm>
            <a:off x="365760" y="3255264"/>
            <a:ext cx="512064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5" name="Google Shape;665;p14"/>
          <p:cNvSpPr/>
          <p:nvPr/>
        </p:nvSpPr>
        <p:spPr>
          <a:xfrm>
            <a:off x="475488" y="331927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Co-branded Tote Bags (100 units)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6" name="Google Shape;666;p14"/>
          <p:cNvSpPr/>
          <p:nvPr/>
        </p:nvSpPr>
        <p:spPr>
          <a:xfrm>
            <a:off x="3931920" y="331927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$900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7" name="Google Shape;667;p14"/>
          <p:cNvSpPr/>
          <p:nvPr/>
        </p:nvSpPr>
        <p:spPr>
          <a:xfrm>
            <a:off x="365760" y="3666744"/>
            <a:ext cx="5120640" cy="38404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68" name="Google Shape;668;p14"/>
          <p:cNvSpPr/>
          <p:nvPr/>
        </p:nvSpPr>
        <p:spPr>
          <a:xfrm>
            <a:off x="475488" y="373075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Branded USB Drives (50 units)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9" name="Google Shape;669;p14"/>
          <p:cNvSpPr/>
          <p:nvPr/>
        </p:nvSpPr>
        <p:spPr>
          <a:xfrm>
            <a:off x="3931920" y="373075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$750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0" name="Google Shape;670;p14"/>
          <p:cNvSpPr/>
          <p:nvPr/>
        </p:nvSpPr>
        <p:spPr>
          <a:xfrm>
            <a:off x="365760" y="4078224"/>
            <a:ext cx="512064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1" name="Google Shape;671;p14"/>
          <p:cNvSpPr/>
          <p:nvPr/>
        </p:nvSpPr>
        <p:spPr>
          <a:xfrm>
            <a:off x="475488" y="414223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Branded Polo Shirts (50 units)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2" name="Google Shape;672;p14"/>
          <p:cNvSpPr/>
          <p:nvPr/>
        </p:nvSpPr>
        <p:spPr>
          <a:xfrm>
            <a:off x="3931920" y="414223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$1,100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3" name="Google Shape;673;p14"/>
          <p:cNvSpPr/>
          <p:nvPr/>
        </p:nvSpPr>
        <p:spPr>
          <a:xfrm>
            <a:off x="365760" y="4489704"/>
            <a:ext cx="5120640" cy="38404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4" name="Google Shape;674;p14"/>
          <p:cNvSpPr/>
          <p:nvPr/>
        </p:nvSpPr>
        <p:spPr>
          <a:xfrm>
            <a:off x="475488" y="455371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Desk Calendar with Logo (200 units)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5" name="Google Shape;675;p14"/>
          <p:cNvSpPr/>
          <p:nvPr/>
        </p:nvSpPr>
        <p:spPr>
          <a:xfrm>
            <a:off x="3931920" y="455371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$650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6" name="Google Shape;676;p14"/>
          <p:cNvSpPr/>
          <p:nvPr/>
        </p:nvSpPr>
        <p:spPr>
          <a:xfrm>
            <a:off x="365760" y="4901184"/>
            <a:ext cx="512064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7" name="Google Shape;677;p14"/>
          <p:cNvSpPr/>
          <p:nvPr/>
        </p:nvSpPr>
        <p:spPr>
          <a:xfrm>
            <a:off x="475488" y="496519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Corporate Gift Pack — Custom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8" name="Google Shape;678;p14"/>
          <p:cNvSpPr/>
          <p:nvPr/>
        </p:nvSpPr>
        <p:spPr>
          <a:xfrm>
            <a:off x="3931920" y="496519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From $1,500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79" name="Google Shape;679;p14"/>
          <p:cNvSpPr/>
          <p:nvPr/>
        </p:nvSpPr>
        <p:spPr>
          <a:xfrm>
            <a:off x="365760" y="5312664"/>
            <a:ext cx="5120640" cy="384048"/>
          </a:xfrm>
          <a:prstGeom prst="rect">
            <a:avLst/>
          </a:prstGeom>
          <a:solidFill>
            <a:srgbClr val="FAF6F7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0" name="Google Shape;680;p14"/>
          <p:cNvSpPr/>
          <p:nvPr/>
        </p:nvSpPr>
        <p:spPr>
          <a:xfrm>
            <a:off x="475488" y="5376672"/>
            <a:ext cx="3429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Conference Badge with Logo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1" name="Google Shape;681;p14"/>
          <p:cNvSpPr/>
          <p:nvPr/>
        </p:nvSpPr>
        <p:spPr>
          <a:xfrm>
            <a:off x="3931920" y="5376672"/>
            <a:ext cx="1463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$400/event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2" name="Google Shape;682;p14"/>
          <p:cNvSpPr/>
          <p:nvPr/>
        </p:nvSpPr>
        <p:spPr>
          <a:xfrm>
            <a:off x="5806440" y="1170432"/>
            <a:ext cx="3291840" cy="402336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3" name="Google Shape;683;p14"/>
          <p:cNvSpPr/>
          <p:nvPr/>
        </p:nvSpPr>
        <p:spPr>
          <a:xfrm>
            <a:off x="5806440" y="1188720"/>
            <a:ext cx="32918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🎤  EVENTS &amp; WEBINARS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4" name="Google Shape;684;p14"/>
          <p:cNvSpPr/>
          <p:nvPr/>
        </p:nvSpPr>
        <p:spPr>
          <a:xfrm>
            <a:off x="5806440" y="1609344"/>
            <a:ext cx="329184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5" name="Google Shape;685;p14"/>
          <p:cNvSpPr/>
          <p:nvPr/>
        </p:nvSpPr>
        <p:spPr>
          <a:xfrm>
            <a:off x="5916168" y="167335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Sole Event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6" name="Google Shape;686;p14"/>
          <p:cNvSpPr/>
          <p:nvPr/>
        </p:nvSpPr>
        <p:spPr>
          <a:xfrm>
            <a:off x="7909560" y="167335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$3,000–$5,000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7" name="Google Shape;687;p14"/>
          <p:cNvSpPr/>
          <p:nvPr/>
        </p:nvSpPr>
        <p:spPr>
          <a:xfrm>
            <a:off x="5806440" y="2020824"/>
            <a:ext cx="329184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88" name="Google Shape;688;p14"/>
          <p:cNvSpPr/>
          <p:nvPr/>
        </p:nvSpPr>
        <p:spPr>
          <a:xfrm>
            <a:off x="5916168" y="208483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Panel Session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9" name="Google Shape;689;p14"/>
          <p:cNvSpPr/>
          <p:nvPr/>
        </p:nvSpPr>
        <p:spPr>
          <a:xfrm>
            <a:off x="7909560" y="208483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$1,500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0" name="Google Shape;690;p14"/>
          <p:cNvSpPr/>
          <p:nvPr/>
        </p:nvSpPr>
        <p:spPr>
          <a:xfrm>
            <a:off x="5806440" y="2432304"/>
            <a:ext cx="329184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1" name="Google Shape;691;p14"/>
          <p:cNvSpPr/>
          <p:nvPr/>
        </p:nvSpPr>
        <p:spPr>
          <a:xfrm>
            <a:off x="5916168" y="249631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Webinar Lead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2" name="Google Shape;692;p14"/>
          <p:cNvSpPr/>
          <p:nvPr/>
        </p:nvSpPr>
        <p:spPr>
          <a:xfrm>
            <a:off x="7909560" y="249631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$1,200/webinar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3" name="Google Shape;693;p14"/>
          <p:cNvSpPr/>
          <p:nvPr/>
        </p:nvSpPr>
        <p:spPr>
          <a:xfrm>
            <a:off x="5806440" y="2843784"/>
            <a:ext cx="329184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4" name="Google Shape;694;p14"/>
          <p:cNvSpPr/>
          <p:nvPr/>
        </p:nvSpPr>
        <p:spPr>
          <a:xfrm>
            <a:off x="5916168" y="290779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Webinar Series (4×)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5" name="Google Shape;695;p14"/>
          <p:cNvSpPr/>
          <p:nvPr/>
        </p:nvSpPr>
        <p:spPr>
          <a:xfrm>
            <a:off x="7909560" y="290779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6" name="Google Shape;696;p14"/>
          <p:cNvSpPr/>
          <p:nvPr/>
        </p:nvSpPr>
        <p:spPr>
          <a:xfrm>
            <a:off x="5806440" y="3255264"/>
            <a:ext cx="329184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97" name="Google Shape;697;p14"/>
          <p:cNvSpPr/>
          <p:nvPr/>
        </p:nvSpPr>
        <p:spPr>
          <a:xfrm>
            <a:off x="5916168" y="331927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Roundtable — Title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8" name="Google Shape;698;p14"/>
          <p:cNvSpPr/>
          <p:nvPr/>
        </p:nvSpPr>
        <p:spPr>
          <a:xfrm>
            <a:off x="7909560" y="331927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$2,000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9" name="Google Shape;699;p14"/>
          <p:cNvSpPr/>
          <p:nvPr/>
        </p:nvSpPr>
        <p:spPr>
          <a:xfrm>
            <a:off x="5806440" y="3666744"/>
            <a:ext cx="329184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0" name="Google Shape;700;p14"/>
          <p:cNvSpPr/>
          <p:nvPr/>
        </p:nvSpPr>
        <p:spPr>
          <a:xfrm>
            <a:off x="5916168" y="373075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Workshop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1" name="Google Shape;701;p14"/>
          <p:cNvSpPr/>
          <p:nvPr/>
        </p:nvSpPr>
        <p:spPr>
          <a:xfrm>
            <a:off x="7909560" y="373075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$1,000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2" name="Google Shape;702;p14"/>
          <p:cNvSpPr/>
          <p:nvPr/>
        </p:nvSpPr>
        <p:spPr>
          <a:xfrm>
            <a:off x="5806440" y="4078224"/>
            <a:ext cx="329184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3" name="Google Shape;703;p14"/>
          <p:cNvSpPr/>
          <p:nvPr/>
        </p:nvSpPr>
        <p:spPr>
          <a:xfrm>
            <a:off x="5916168" y="414223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Award Ceremony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4" name="Google Shape;704;p14"/>
          <p:cNvSpPr/>
          <p:nvPr/>
        </p:nvSpPr>
        <p:spPr>
          <a:xfrm>
            <a:off x="7909560" y="414223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$2,500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5" name="Google Shape;705;p14"/>
          <p:cNvSpPr/>
          <p:nvPr/>
        </p:nvSpPr>
        <p:spPr>
          <a:xfrm>
            <a:off x="5806440" y="4489704"/>
            <a:ext cx="329184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6" name="Google Shape;706;p14"/>
          <p:cNvSpPr/>
          <p:nvPr/>
        </p:nvSpPr>
        <p:spPr>
          <a:xfrm>
            <a:off x="5916168" y="455371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Press Conference Co-brand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7" name="Google Shape;707;p14"/>
          <p:cNvSpPr/>
          <p:nvPr/>
        </p:nvSpPr>
        <p:spPr>
          <a:xfrm>
            <a:off x="7909560" y="455371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$800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08" name="Google Shape;708;p14"/>
          <p:cNvSpPr/>
          <p:nvPr/>
        </p:nvSpPr>
        <p:spPr>
          <a:xfrm>
            <a:off x="5806440" y="4901184"/>
            <a:ext cx="329184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9" name="Google Shape;709;p14"/>
          <p:cNvSpPr/>
          <p:nvPr/>
        </p:nvSpPr>
        <p:spPr>
          <a:xfrm>
            <a:off x="5916168" y="4965192"/>
            <a:ext cx="196596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Virtual Event Booth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0" name="Google Shape;710;p14"/>
          <p:cNvSpPr/>
          <p:nvPr/>
        </p:nvSpPr>
        <p:spPr>
          <a:xfrm>
            <a:off x="7909560" y="496519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$600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1" name="Google Shape;711;p14"/>
          <p:cNvSpPr/>
          <p:nvPr/>
        </p:nvSpPr>
        <p:spPr>
          <a:xfrm>
            <a:off x="9418320" y="1170432"/>
            <a:ext cx="2377440" cy="402336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2" name="Google Shape;712;p14"/>
          <p:cNvSpPr/>
          <p:nvPr/>
        </p:nvSpPr>
        <p:spPr>
          <a:xfrm>
            <a:off x="9418320" y="1188720"/>
            <a:ext cx="23774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⚡  VALUE BUNDLES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3" name="Google Shape;713;p14"/>
          <p:cNvSpPr/>
          <p:nvPr/>
        </p:nvSpPr>
        <p:spPr>
          <a:xfrm>
            <a:off x="9418320" y="1609344"/>
            <a:ext cx="2377440" cy="1170432"/>
          </a:xfrm>
          <a:prstGeom prst="rect">
            <a:avLst/>
          </a:prstGeom>
          <a:solidFill>
            <a:srgbClr val="F0E8EC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4" name="Google Shape;714;p14"/>
          <p:cNvSpPr/>
          <p:nvPr/>
        </p:nvSpPr>
        <p:spPr>
          <a:xfrm>
            <a:off x="9418320" y="1609344"/>
            <a:ext cx="2377440" cy="3200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5" name="Google Shape;715;p14"/>
          <p:cNvSpPr/>
          <p:nvPr/>
        </p:nvSpPr>
        <p:spPr>
          <a:xfrm>
            <a:off x="9418320" y="1636776"/>
            <a:ext cx="2377440" cy="265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STARTER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6" name="Google Shape;716;p14"/>
          <p:cNvSpPr/>
          <p:nvPr/>
        </p:nvSpPr>
        <p:spPr>
          <a:xfrm>
            <a:off x="9418320" y="1929384"/>
            <a:ext cx="2377440" cy="27432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17" name="Google Shape;717;p14"/>
          <p:cNvSpPr/>
          <p:nvPr/>
        </p:nvSpPr>
        <p:spPr>
          <a:xfrm>
            <a:off x="9418320" y="1938528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$1,500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8" name="Google Shape;718;p14"/>
          <p:cNvSpPr/>
          <p:nvPr/>
        </p:nvSpPr>
        <p:spPr>
          <a:xfrm>
            <a:off x="9464040" y="2221992"/>
            <a:ext cx="22860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¼-page print ad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Newsletter banner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Social ×3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Web logo 1 month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19" name="Google Shape;719;p14"/>
          <p:cNvSpPr/>
          <p:nvPr/>
        </p:nvSpPr>
        <p:spPr>
          <a:xfrm>
            <a:off x="9418320" y="2843784"/>
            <a:ext cx="2377440" cy="1170432"/>
          </a:xfrm>
          <a:prstGeom prst="rect">
            <a:avLst/>
          </a:prstGeom>
          <a:solidFill>
            <a:srgbClr val="F7F3F4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0" name="Google Shape;720;p14"/>
          <p:cNvSpPr/>
          <p:nvPr/>
        </p:nvSpPr>
        <p:spPr>
          <a:xfrm>
            <a:off x="9418320" y="2843784"/>
            <a:ext cx="2377440" cy="3200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1" name="Google Shape;721;p14"/>
          <p:cNvSpPr/>
          <p:nvPr/>
        </p:nvSpPr>
        <p:spPr>
          <a:xfrm>
            <a:off x="9418320" y="2871216"/>
            <a:ext cx="2377440" cy="265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GROWTH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2" name="Google Shape;722;p14"/>
          <p:cNvSpPr/>
          <p:nvPr/>
        </p:nvSpPr>
        <p:spPr>
          <a:xfrm>
            <a:off x="9418320" y="3163824"/>
            <a:ext cx="2377440" cy="27432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3" name="Google Shape;723;p14"/>
          <p:cNvSpPr/>
          <p:nvPr/>
        </p:nvSpPr>
        <p:spPr>
          <a:xfrm>
            <a:off x="9418320" y="3172968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$3,500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4" name="Google Shape;724;p14"/>
          <p:cNvSpPr/>
          <p:nvPr/>
        </p:nvSpPr>
        <p:spPr>
          <a:xfrm>
            <a:off x="9464040" y="3456432"/>
            <a:ext cx="22860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Full-page print ad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Sponsored blog post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Newsletter feature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Homepage logo 3 months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+ 1 webinar mention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5" name="Google Shape;725;p14"/>
          <p:cNvSpPr/>
          <p:nvPr/>
        </p:nvSpPr>
        <p:spPr>
          <a:xfrm>
            <a:off x="9418320" y="4078224"/>
            <a:ext cx="2377440" cy="1170432"/>
          </a:xfrm>
          <a:prstGeom prst="rect">
            <a:avLst/>
          </a:prstGeom>
          <a:solidFill>
            <a:srgbClr val="F0E8EC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6" name="Google Shape;726;p14"/>
          <p:cNvSpPr/>
          <p:nvPr/>
        </p:nvSpPr>
        <p:spPr>
          <a:xfrm>
            <a:off x="9418320" y="4078224"/>
            <a:ext cx="2377440" cy="32004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7" name="Google Shape;727;p14"/>
          <p:cNvSpPr/>
          <p:nvPr/>
        </p:nvSpPr>
        <p:spPr>
          <a:xfrm>
            <a:off x="9418320" y="4105656"/>
            <a:ext cx="2377440" cy="265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AUTHORITY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28" name="Google Shape;728;p14"/>
          <p:cNvSpPr/>
          <p:nvPr/>
        </p:nvSpPr>
        <p:spPr>
          <a:xfrm>
            <a:off x="9418320" y="4398264"/>
            <a:ext cx="2377440" cy="27432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29" name="Google Shape;729;p14"/>
          <p:cNvSpPr/>
          <p:nvPr/>
        </p:nvSpPr>
        <p:spPr>
          <a:xfrm>
            <a:off x="9418320" y="4407408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$7,500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0" name="Google Shape;730;p14"/>
          <p:cNvSpPr/>
          <p:nvPr/>
        </p:nvSpPr>
        <p:spPr>
          <a:xfrm>
            <a:off x="9464040" y="4690872"/>
            <a:ext cx="22860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Centre spread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Thought leadership article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Dedicated email blast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Homepage hero 3 months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Event panel slot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Merch co-brand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1" name="Google Shape;731;p14"/>
          <p:cNvSpPr/>
          <p:nvPr/>
        </p:nvSpPr>
        <p:spPr>
          <a:xfrm>
            <a:off x="9418320" y="5312664"/>
            <a:ext cx="2377440" cy="1170432"/>
          </a:xfrm>
          <a:prstGeom prst="rect">
            <a:avLst/>
          </a:prstGeom>
          <a:solidFill>
            <a:srgbClr val="F7F3F4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2" name="Google Shape;732;p14"/>
          <p:cNvSpPr/>
          <p:nvPr/>
        </p:nvSpPr>
        <p:spPr>
          <a:xfrm>
            <a:off x="9418320" y="5312664"/>
            <a:ext cx="2377440" cy="32004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3" name="Google Shape;733;p14"/>
          <p:cNvSpPr/>
          <p:nvPr/>
        </p:nvSpPr>
        <p:spPr>
          <a:xfrm>
            <a:off x="9418320" y="5340096"/>
            <a:ext cx="2377440" cy="26517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ANNUAL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Georgia"/>
              <a:buNone/>
            </a:pPr>
            <a:r>
              <a:rPr b="1" i="0" lang="en-US" sz="10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PLATINUM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4" name="Google Shape;734;p14"/>
          <p:cNvSpPr/>
          <p:nvPr/>
        </p:nvSpPr>
        <p:spPr>
          <a:xfrm>
            <a:off x="9418320" y="5632704"/>
            <a:ext cx="2377440" cy="27432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5" name="Google Shape;735;p14"/>
          <p:cNvSpPr/>
          <p:nvPr/>
        </p:nvSpPr>
        <p:spPr>
          <a:xfrm>
            <a:off x="9418320" y="5641848"/>
            <a:ext cx="2377440" cy="2468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$18,000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6" name="Google Shape;736;p14"/>
          <p:cNvSpPr/>
          <p:nvPr/>
        </p:nvSpPr>
        <p:spPr>
          <a:xfrm>
            <a:off x="9464040" y="5925312"/>
            <a:ext cx="2286000" cy="5212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All-of-above annually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Back cover ×2 pubs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+ 4 webinar sponsorships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Custom research report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Annual partner page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+ First-right-of-refusal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7" name="Google Shape;737;p14"/>
          <p:cNvSpPr/>
          <p:nvPr/>
        </p:nvSpPr>
        <p:spPr>
          <a:xfrm>
            <a:off x="365760" y="6254496"/>
            <a:ext cx="11430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38" name="Google Shape;738;p14"/>
          <p:cNvSpPr/>
          <p:nvPr/>
        </p:nvSpPr>
        <p:spPr>
          <a:xfrm>
            <a:off x="365760" y="6281928"/>
            <a:ext cx="11430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Merchandise MOQs apply. Bundle savings vs individual rates: 10–25%. NGO/government partners eligible for special rates. All prices USD.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39" name="Google Shape;739;p14"/>
          <p:cNvSpPr/>
          <p:nvPr/>
        </p:nvSpPr>
        <p:spPr>
          <a:xfrm>
            <a:off x="0" y="6510528"/>
            <a:ext cx="12161520" cy="347472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0" name="Google Shape;740;p14"/>
          <p:cNvSpPr/>
          <p:nvPr/>
        </p:nvSpPr>
        <p:spPr>
          <a:xfrm>
            <a:off x="365760" y="6547104"/>
            <a:ext cx="11430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www.pclgroup.co.ke  |  advertise@pclgroup.co.ke  |  +254 717 044099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745" name="Shape 7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6" name="Google Shape;746;p15"/>
          <p:cNvSpPr/>
          <p:nvPr/>
        </p:nvSpPr>
        <p:spPr>
          <a:xfrm>
            <a:off x="0" y="0"/>
            <a:ext cx="4754880" cy="685800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47" name="Google Shape;747;p15"/>
          <p:cNvSpPr/>
          <p:nvPr/>
        </p:nvSpPr>
        <p:spPr>
          <a:xfrm>
            <a:off x="4754880" y="0"/>
            <a:ext cx="64008" cy="685800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48" name="Google Shape;748;p1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411480" y="502920"/>
            <a:ext cx="3749040" cy="1078992"/>
          </a:xfrm>
          <a:prstGeom prst="rect">
            <a:avLst/>
          </a:prstGeom>
          <a:noFill/>
          <a:ln>
            <a:noFill/>
          </a:ln>
        </p:spPr>
      </p:pic>
      <p:sp>
        <p:nvSpPr>
          <p:cNvPr id="749" name="Google Shape;749;p15"/>
          <p:cNvSpPr/>
          <p:nvPr/>
        </p:nvSpPr>
        <p:spPr>
          <a:xfrm>
            <a:off x="274320" y="1691640"/>
            <a:ext cx="420624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Let's Build Something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Georgia"/>
              <a:buNone/>
            </a:pPr>
            <a:r>
              <a:rPr b="1" i="0" lang="en-US" sz="1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Meaningful Together</a:t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0" name="Google Shape;750;p15"/>
          <p:cNvSpPr/>
          <p:nvPr/>
        </p:nvSpPr>
        <p:spPr>
          <a:xfrm>
            <a:off x="274320" y="2834640"/>
            <a:ext cx="4206240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100"/>
              <a:buFont typeface="Calibri"/>
              <a:buNone/>
            </a:pPr>
            <a:r>
              <a:rPr b="0" i="0" lang="en-US" sz="110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We are ready to co-create a partnership that amplifies your organisation's visibility, credibility, and reach across East Africa.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1" name="Google Shape;751;p15"/>
          <p:cNvSpPr/>
          <p:nvPr/>
        </p:nvSpPr>
        <p:spPr>
          <a:xfrm>
            <a:off x="320040" y="3931920"/>
            <a:ext cx="425196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🌐  www.pclgroup.co.ke  |  www.pcgroup.africa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2" name="Google Shape;752;p15"/>
          <p:cNvSpPr/>
          <p:nvPr/>
        </p:nvSpPr>
        <p:spPr>
          <a:xfrm>
            <a:off x="320040" y="4407408"/>
            <a:ext cx="425196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✉️   info@pclgroup.com  |  info@pcgroup.africa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3" name="Google Shape;753;p15"/>
          <p:cNvSpPr/>
          <p:nvPr/>
        </p:nvSpPr>
        <p:spPr>
          <a:xfrm>
            <a:off x="320040" y="4882896"/>
            <a:ext cx="425196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📍  Talanta Plaza, Nairobi, Kenya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4" name="Google Shape;754;p15"/>
          <p:cNvSpPr/>
          <p:nvPr/>
        </p:nvSpPr>
        <p:spPr>
          <a:xfrm>
            <a:off x="320040" y="5358384"/>
            <a:ext cx="4251960" cy="40233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📍  Kivukoni, Dar es Salaam, Tanzania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5" name="Google Shape;755;p15"/>
          <p:cNvSpPr/>
          <p:nvPr/>
        </p:nvSpPr>
        <p:spPr>
          <a:xfrm>
            <a:off x="5120640" y="320040"/>
            <a:ext cx="66751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NEXT STEPS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6" name="Google Shape;756;p15"/>
          <p:cNvSpPr/>
          <p:nvPr/>
        </p:nvSpPr>
        <p:spPr>
          <a:xfrm>
            <a:off x="5120640" y="658368"/>
            <a:ext cx="667512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How to Partner with PCL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7" name="Google Shape;757;p15"/>
          <p:cNvSpPr/>
          <p:nvPr/>
        </p:nvSpPr>
        <p:spPr>
          <a:xfrm>
            <a:off x="5120640" y="1417320"/>
            <a:ext cx="594360" cy="594360"/>
          </a:xfrm>
          <a:prstGeom prst="ellipse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58" name="Google Shape;758;p15"/>
          <p:cNvSpPr/>
          <p:nvPr/>
        </p:nvSpPr>
        <p:spPr>
          <a:xfrm>
            <a:off x="5120640" y="1453896"/>
            <a:ext cx="594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01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59" name="Google Shape;759;p15"/>
          <p:cNvSpPr/>
          <p:nvPr/>
        </p:nvSpPr>
        <p:spPr>
          <a:xfrm>
            <a:off x="5852160" y="1453896"/>
            <a:ext cx="585216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Express Interest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0" name="Google Shape;760;p15"/>
          <p:cNvSpPr/>
          <p:nvPr/>
        </p:nvSpPr>
        <p:spPr>
          <a:xfrm>
            <a:off x="5852160" y="1801368"/>
            <a:ext cx="58521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Reach out via email or phone. Tell us your organisation's objectives and the audiences you want to reach.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1" name="Google Shape;761;p15"/>
          <p:cNvSpPr/>
          <p:nvPr/>
        </p:nvSpPr>
        <p:spPr>
          <a:xfrm>
            <a:off x="5120640" y="2606040"/>
            <a:ext cx="594360" cy="594360"/>
          </a:xfrm>
          <a:prstGeom prst="ellipse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2" name="Google Shape;762;p15"/>
          <p:cNvSpPr/>
          <p:nvPr/>
        </p:nvSpPr>
        <p:spPr>
          <a:xfrm>
            <a:off x="5120640" y="2642616"/>
            <a:ext cx="594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02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3" name="Google Shape;763;p15"/>
          <p:cNvSpPr/>
          <p:nvPr/>
        </p:nvSpPr>
        <p:spPr>
          <a:xfrm>
            <a:off x="5852160" y="2642616"/>
            <a:ext cx="585216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Discovery Meeting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4" name="Google Shape;764;p15"/>
          <p:cNvSpPr/>
          <p:nvPr/>
        </p:nvSpPr>
        <p:spPr>
          <a:xfrm>
            <a:off x="5852160" y="2990088"/>
            <a:ext cx="58521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We schedule a consultation — in-person or virtual — to understand your goals and identify the best publication or programme fit.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5" name="Google Shape;765;p15"/>
          <p:cNvSpPr/>
          <p:nvPr/>
        </p:nvSpPr>
        <p:spPr>
          <a:xfrm>
            <a:off x="5120640" y="3794760"/>
            <a:ext cx="594360" cy="594360"/>
          </a:xfrm>
          <a:prstGeom prst="ellipse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66" name="Google Shape;766;p15"/>
          <p:cNvSpPr/>
          <p:nvPr/>
        </p:nvSpPr>
        <p:spPr>
          <a:xfrm>
            <a:off x="5120640" y="3831336"/>
            <a:ext cx="594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03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7" name="Google Shape;767;p15"/>
          <p:cNvSpPr/>
          <p:nvPr/>
        </p:nvSpPr>
        <p:spPr>
          <a:xfrm>
            <a:off x="5852160" y="3831336"/>
            <a:ext cx="585216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Tailored Proposal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8" name="Google Shape;768;p15"/>
          <p:cNvSpPr/>
          <p:nvPr/>
        </p:nvSpPr>
        <p:spPr>
          <a:xfrm>
            <a:off x="5852160" y="4178808"/>
            <a:ext cx="58521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Our team prepares a bespoke partnership proposal — editorial placement, pricing, and distribution plan — within 5 working days.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69" name="Google Shape;769;p15"/>
          <p:cNvSpPr/>
          <p:nvPr/>
        </p:nvSpPr>
        <p:spPr>
          <a:xfrm>
            <a:off x="5120640" y="4983480"/>
            <a:ext cx="594360" cy="594360"/>
          </a:xfrm>
          <a:prstGeom prst="ellipse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0" name="Google Shape;770;p15"/>
          <p:cNvSpPr/>
          <p:nvPr/>
        </p:nvSpPr>
        <p:spPr>
          <a:xfrm>
            <a:off x="5120640" y="5020056"/>
            <a:ext cx="594360" cy="502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500"/>
              <a:buFont typeface="Georgia"/>
              <a:buNone/>
            </a:pPr>
            <a:r>
              <a:rPr b="1" i="0" lang="en-US" sz="15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04</a:t>
            </a:r>
            <a:endParaRPr b="0" i="0" sz="15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1" name="Google Shape;771;p15"/>
          <p:cNvSpPr/>
          <p:nvPr/>
        </p:nvSpPr>
        <p:spPr>
          <a:xfrm>
            <a:off x="5852160" y="5020056"/>
            <a:ext cx="585216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Sign &amp; Launch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2" name="Google Shape;772;p15"/>
          <p:cNvSpPr/>
          <p:nvPr/>
        </p:nvSpPr>
        <p:spPr>
          <a:xfrm>
            <a:off x="5852160" y="5367528"/>
            <a:ext cx="5852160" cy="6583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Once agreed, we onboard you immediately. Editorial integration, design, and your go-to-market plan kick off within the agreed timeline.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773" name="Google Shape;773;p15"/>
          <p:cNvSpPr/>
          <p:nvPr/>
        </p:nvSpPr>
        <p:spPr>
          <a:xfrm>
            <a:off x="0" y="6473952"/>
            <a:ext cx="12161520" cy="384048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4" name="Google Shape;774;p15"/>
          <p:cNvSpPr/>
          <p:nvPr/>
        </p:nvSpPr>
        <p:spPr>
          <a:xfrm>
            <a:off x="365760" y="6510528"/>
            <a:ext cx="1143000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Perception Concepts Group  |  Strategic Communications · Publishing · Digital Media  |  East Africa &amp; Beyond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4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" name="Google Shape;43;p4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44" name="Google Shape;44;p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45" name="Google Shape;45;p4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ABOUT US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" name="Google Shape;46;p4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Who We Are — Perception Concepts Group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" name="Google Shape;47;p4"/>
          <p:cNvSpPr/>
          <p:nvPr/>
        </p:nvSpPr>
        <p:spPr>
          <a:xfrm>
            <a:off x="457200" y="1234451"/>
            <a:ext cx="5303400" cy="3794700"/>
          </a:xfrm>
          <a:prstGeom prst="rect">
            <a:avLst/>
          </a:prstGeom>
          <a:solidFill>
            <a:srgbClr val="7B1C35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" name="Google Shape;48;p4"/>
          <p:cNvSpPr/>
          <p:nvPr/>
        </p:nvSpPr>
        <p:spPr>
          <a:xfrm>
            <a:off x="640080" y="1371600"/>
            <a:ext cx="493776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OUR MISSION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" name="Google Shape;49;p4"/>
          <p:cNvSpPr/>
          <p:nvPr/>
        </p:nvSpPr>
        <p:spPr>
          <a:xfrm>
            <a:off x="640080" y="1783080"/>
            <a:ext cx="4846320" cy="10058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To empower organisations across East Africa with high-quality publications and digital solutions that shape effective decision-making and foster socio-economic development.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0" name="Google Shape;50;p4"/>
          <p:cNvSpPr/>
          <p:nvPr/>
        </p:nvSpPr>
        <p:spPr>
          <a:xfrm>
            <a:off x="640080" y="2834640"/>
            <a:ext cx="4846320" cy="45720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1" name="Google Shape;51;p4"/>
          <p:cNvSpPr/>
          <p:nvPr/>
        </p:nvSpPr>
        <p:spPr>
          <a:xfrm>
            <a:off x="640080" y="2971800"/>
            <a:ext cx="493776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OUR VISION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2" name="Google Shape;52;p4"/>
          <p:cNvSpPr/>
          <p:nvPr/>
        </p:nvSpPr>
        <p:spPr>
          <a:xfrm>
            <a:off x="640080" y="3310128"/>
            <a:ext cx="4846320" cy="8229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To be the foremost authority in media and publishing in East Africa, recognised for integrity, innovation, and impact.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3" name="Google Shape;53;p4"/>
          <p:cNvSpPr/>
          <p:nvPr/>
        </p:nvSpPr>
        <p:spPr>
          <a:xfrm>
            <a:off x="640080" y="4206240"/>
            <a:ext cx="493776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OUR VALUES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4" name="Google Shape;54;p4"/>
          <p:cNvSpPr/>
          <p:nvPr/>
        </p:nvSpPr>
        <p:spPr>
          <a:xfrm>
            <a:off x="640080" y="4480560"/>
            <a:ext cx="48463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Calibri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Credibility  ·  Innovation  ·  Integrity  ·  Impact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5" name="Google Shape;55;p4"/>
          <p:cNvSpPr/>
          <p:nvPr/>
        </p:nvSpPr>
        <p:spPr>
          <a:xfrm>
            <a:off x="5943600" y="1170432"/>
            <a:ext cx="5989320" cy="52120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6" name="Google Shape;56;p4"/>
          <p:cNvSpPr/>
          <p:nvPr/>
        </p:nvSpPr>
        <p:spPr>
          <a:xfrm>
            <a:off x="6126480" y="1234440"/>
            <a:ext cx="5577840" cy="8686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250"/>
              <a:buFont typeface="Calibri"/>
              <a:buNone/>
            </a:pPr>
            <a:r>
              <a:rPr b="0" i="0" lang="en-US" sz="12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Perception Concepts Limited (PC Group Africa) is a premier strategic communications, publishing, and business development firm with operations across East Africa.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4"/>
          <p:cNvSpPr/>
          <p:nvPr/>
        </p:nvSpPr>
        <p:spPr>
          <a:xfrm>
            <a:off x="6126480" y="2240280"/>
            <a:ext cx="54864" cy="7772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8" name="Google Shape;58;p4"/>
          <p:cNvSpPr/>
          <p:nvPr/>
        </p:nvSpPr>
        <p:spPr>
          <a:xfrm>
            <a:off x="6263640" y="2240280"/>
            <a:ext cx="53035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Pan-African Expertise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9" name="Google Shape;59;p4"/>
          <p:cNvSpPr/>
          <p:nvPr/>
        </p:nvSpPr>
        <p:spPr>
          <a:xfrm>
            <a:off x="6263640" y="2578608"/>
            <a:ext cx="5303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Deep roots across East &amp; Central Africa — from government ministries to private sector and civil society.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0" name="Google Shape;60;p4"/>
          <p:cNvSpPr/>
          <p:nvPr/>
        </p:nvSpPr>
        <p:spPr>
          <a:xfrm>
            <a:off x="6126480" y="3246120"/>
            <a:ext cx="54864" cy="7772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1" name="Google Shape;61;p4"/>
          <p:cNvSpPr/>
          <p:nvPr/>
        </p:nvSpPr>
        <p:spPr>
          <a:xfrm>
            <a:off x="6263640" y="3246120"/>
            <a:ext cx="53035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Data-Driven Outreach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2" name="Google Shape;62;p4"/>
          <p:cNvSpPr/>
          <p:nvPr/>
        </p:nvSpPr>
        <p:spPr>
          <a:xfrm>
            <a:off x="6263640" y="3584448"/>
            <a:ext cx="5303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Every engagement backed by rigorous research, audience mapping, and measurable business outcomes.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3" name="Google Shape;63;p4"/>
          <p:cNvSpPr/>
          <p:nvPr/>
        </p:nvSpPr>
        <p:spPr>
          <a:xfrm>
            <a:off x="6126480" y="4251960"/>
            <a:ext cx="54864" cy="7772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4" name="Google Shape;64;p4"/>
          <p:cNvSpPr/>
          <p:nvPr/>
        </p:nvSpPr>
        <p:spPr>
          <a:xfrm>
            <a:off x="6263640" y="4251960"/>
            <a:ext cx="53035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End-to-End Delivery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5" name="Google Shape;65;p4"/>
          <p:cNvSpPr/>
          <p:nvPr/>
        </p:nvSpPr>
        <p:spPr>
          <a:xfrm>
            <a:off x="6263640" y="4590288"/>
            <a:ext cx="5303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Concept to execution — editorial, design, print, digital, and distribution under one roof.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6" name="Google Shape;66;p4"/>
          <p:cNvSpPr/>
          <p:nvPr/>
        </p:nvSpPr>
        <p:spPr>
          <a:xfrm>
            <a:off x="6126480" y="5257800"/>
            <a:ext cx="54864" cy="7772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67" name="Google Shape;67;p4"/>
          <p:cNvSpPr/>
          <p:nvPr/>
        </p:nvSpPr>
        <p:spPr>
          <a:xfrm>
            <a:off x="6263640" y="5257800"/>
            <a:ext cx="530352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Dual-Market Presence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8" name="Google Shape;68;p4"/>
          <p:cNvSpPr/>
          <p:nvPr/>
        </p:nvSpPr>
        <p:spPr>
          <a:xfrm>
            <a:off x="6263640" y="5596128"/>
            <a:ext cx="5303520" cy="47548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0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Offices in Nairobi and Dar es Salaam give clients seamless cross-border reach across the region.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69" name="Google Shape;69;p4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0" name="Google Shape;70;p4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5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5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78" name="Google Shape;78;p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79" name="Google Shape;79;p5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WHAT WE DO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0" name="Google Shape;80;p5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Our Core Solutions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1" name="Google Shape;81;p5"/>
          <p:cNvSpPr/>
          <p:nvPr/>
        </p:nvSpPr>
        <p:spPr>
          <a:xfrm>
            <a:off x="457200" y="1207008"/>
            <a:ext cx="3566160" cy="2286000"/>
          </a:xfrm>
          <a:prstGeom prst="rect">
            <a:avLst/>
          </a:prstGeom>
          <a:solidFill>
            <a:srgbClr val="7B1C35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2" name="Google Shape;82;p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1792" y="1335024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83" name="Google Shape;83;p5"/>
          <p:cNvSpPr/>
          <p:nvPr/>
        </p:nvSpPr>
        <p:spPr>
          <a:xfrm>
            <a:off x="1097280" y="1316736"/>
            <a:ext cx="2816352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Publishing &amp;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Editorial Excellence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4" name="Google Shape;84;p5"/>
          <p:cNvSpPr/>
          <p:nvPr/>
        </p:nvSpPr>
        <p:spPr>
          <a:xfrm>
            <a:off x="594360" y="1938528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Institutional handbooks &amp; directories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5" name="Google Shape;85;p5"/>
          <p:cNvSpPr/>
          <p:nvPr/>
        </p:nvSpPr>
        <p:spPr>
          <a:xfrm>
            <a:off x="594360" y="2313432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Digital magazines &amp; annual reports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6" name="Google Shape;86;p5"/>
          <p:cNvSpPr/>
          <p:nvPr/>
        </p:nvSpPr>
        <p:spPr>
          <a:xfrm>
            <a:off x="594360" y="2688336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Coffee table books &amp; special editions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7" name="Google Shape;87;p5"/>
          <p:cNvSpPr/>
          <p:nvPr/>
        </p:nvSpPr>
        <p:spPr>
          <a:xfrm>
            <a:off x="594360" y="3063240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Industry profiles &amp; research publications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88" name="Google Shape;88;p5"/>
          <p:cNvSpPr/>
          <p:nvPr/>
        </p:nvSpPr>
        <p:spPr>
          <a:xfrm>
            <a:off x="4133088" y="1207008"/>
            <a:ext cx="3566160" cy="2286000"/>
          </a:xfrm>
          <a:prstGeom prst="rect">
            <a:avLst/>
          </a:prstGeom>
          <a:solidFill>
            <a:srgbClr val="4A4A4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89" name="Google Shape;89;p5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97680" y="1335024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Google Shape;90;p5"/>
          <p:cNvSpPr/>
          <p:nvPr/>
        </p:nvSpPr>
        <p:spPr>
          <a:xfrm>
            <a:off x="4773168" y="1316736"/>
            <a:ext cx="2816352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Digital Media &amp;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Web Development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1" name="Google Shape;91;p5"/>
          <p:cNvSpPr/>
          <p:nvPr/>
        </p:nvSpPr>
        <p:spPr>
          <a:xfrm>
            <a:off x="4270248" y="1938528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Secure, scalable digital platforms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2" name="Google Shape;92;p5"/>
          <p:cNvSpPr/>
          <p:nvPr/>
        </p:nvSpPr>
        <p:spPr>
          <a:xfrm>
            <a:off x="4270248" y="2313432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User-centric website design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3" name="Google Shape;93;p5"/>
          <p:cNvSpPr/>
          <p:nvPr/>
        </p:nvSpPr>
        <p:spPr>
          <a:xfrm>
            <a:off x="4270248" y="2688336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Content management systems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4" name="Google Shape;94;p5"/>
          <p:cNvSpPr/>
          <p:nvPr/>
        </p:nvSpPr>
        <p:spPr>
          <a:xfrm>
            <a:off x="4270248" y="3063240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E-publishing &amp; digital distribution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5" name="Google Shape;95;p5"/>
          <p:cNvSpPr/>
          <p:nvPr/>
        </p:nvSpPr>
        <p:spPr>
          <a:xfrm>
            <a:off x="7808976" y="1207008"/>
            <a:ext cx="3566160" cy="2286000"/>
          </a:xfrm>
          <a:prstGeom prst="rect">
            <a:avLst/>
          </a:prstGeom>
          <a:solidFill>
            <a:srgbClr val="5A142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96" name="Google Shape;96;p5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973568" y="1335024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97" name="Google Shape;97;p5"/>
          <p:cNvSpPr/>
          <p:nvPr/>
        </p:nvSpPr>
        <p:spPr>
          <a:xfrm>
            <a:off x="8449056" y="1316736"/>
            <a:ext cx="2816352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Strategic &amp;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Political Consulting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8" name="Google Shape;98;p5"/>
          <p:cNvSpPr/>
          <p:nvPr/>
        </p:nvSpPr>
        <p:spPr>
          <a:xfrm>
            <a:off x="7946136" y="1938528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Policy advisory &amp; documentation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9" name="Google Shape;99;p5"/>
          <p:cNvSpPr/>
          <p:nvPr/>
        </p:nvSpPr>
        <p:spPr>
          <a:xfrm>
            <a:off x="7946136" y="2313432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Stakeholder engagement strategy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0" name="Google Shape;100;p5"/>
          <p:cNvSpPr/>
          <p:nvPr/>
        </p:nvSpPr>
        <p:spPr>
          <a:xfrm>
            <a:off x="7946136" y="2688336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Government-to-public communications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1" name="Google Shape;101;p5"/>
          <p:cNvSpPr/>
          <p:nvPr/>
        </p:nvSpPr>
        <p:spPr>
          <a:xfrm>
            <a:off x="7946136" y="3063240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Legislative &amp; regulatory mapping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2" name="Google Shape;102;p5"/>
          <p:cNvSpPr/>
          <p:nvPr/>
        </p:nvSpPr>
        <p:spPr>
          <a:xfrm>
            <a:off x="457200" y="3602736"/>
            <a:ext cx="3566160" cy="2286000"/>
          </a:xfrm>
          <a:prstGeom prst="rect">
            <a:avLst/>
          </a:prstGeom>
          <a:solidFill>
            <a:srgbClr val="3A5A3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03" name="Google Shape;103;p5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21792" y="37307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04" name="Google Shape;104;p5"/>
          <p:cNvSpPr/>
          <p:nvPr/>
        </p:nvSpPr>
        <p:spPr>
          <a:xfrm>
            <a:off x="1097280" y="3712464"/>
            <a:ext cx="2816352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Branding &amp;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Design Services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5" name="Google Shape;105;p5"/>
          <p:cNvSpPr/>
          <p:nvPr/>
        </p:nvSpPr>
        <p:spPr>
          <a:xfrm>
            <a:off x="594360" y="4334256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Corporate identity &amp; visual branding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6" name="Google Shape;106;p5"/>
          <p:cNvSpPr/>
          <p:nvPr/>
        </p:nvSpPr>
        <p:spPr>
          <a:xfrm>
            <a:off x="594360" y="4709160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Premium merchandise &amp; apparel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7" name="Google Shape;107;p5"/>
          <p:cNvSpPr/>
          <p:nvPr/>
        </p:nvSpPr>
        <p:spPr>
          <a:xfrm>
            <a:off x="594360" y="5084064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Executive gift packs &amp; corporate kits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8" name="Google Shape;108;p5"/>
          <p:cNvSpPr/>
          <p:nvPr/>
        </p:nvSpPr>
        <p:spPr>
          <a:xfrm>
            <a:off x="594360" y="5458968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Event branding &amp; signage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09" name="Google Shape;109;p5"/>
          <p:cNvSpPr/>
          <p:nvPr/>
        </p:nvSpPr>
        <p:spPr>
          <a:xfrm>
            <a:off x="4133088" y="3602736"/>
            <a:ext cx="3566160" cy="2286000"/>
          </a:xfrm>
          <a:prstGeom prst="rect">
            <a:avLst/>
          </a:prstGeom>
          <a:solidFill>
            <a:srgbClr val="1A4F7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0" name="Google Shape;110;p5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297680" y="37307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11" name="Google Shape;111;p5"/>
          <p:cNvSpPr/>
          <p:nvPr/>
        </p:nvSpPr>
        <p:spPr>
          <a:xfrm>
            <a:off x="4773168" y="3712464"/>
            <a:ext cx="2816352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Research &amp;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Analysis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2" name="Google Shape;112;p5"/>
          <p:cNvSpPr/>
          <p:nvPr/>
        </p:nvSpPr>
        <p:spPr>
          <a:xfrm>
            <a:off x="4270248" y="4334256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Market &amp; sector intelligence reports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3" name="Google Shape;113;p5"/>
          <p:cNvSpPr/>
          <p:nvPr/>
        </p:nvSpPr>
        <p:spPr>
          <a:xfrm>
            <a:off x="4270248" y="4709160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Audience &amp; stakeholder mapping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4" name="Google Shape;114;p5"/>
          <p:cNvSpPr/>
          <p:nvPr/>
        </p:nvSpPr>
        <p:spPr>
          <a:xfrm>
            <a:off x="4270248" y="5084064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Data-driven campaign insights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5" name="Google Shape;115;p5"/>
          <p:cNvSpPr/>
          <p:nvPr/>
        </p:nvSpPr>
        <p:spPr>
          <a:xfrm>
            <a:off x="4270248" y="5458968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Feasibility &amp; investment reports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6" name="Google Shape;116;p5"/>
          <p:cNvSpPr/>
          <p:nvPr/>
        </p:nvSpPr>
        <p:spPr>
          <a:xfrm>
            <a:off x="7808976" y="3602736"/>
            <a:ext cx="3566160" cy="2286000"/>
          </a:xfrm>
          <a:prstGeom prst="rect">
            <a:avLst/>
          </a:prstGeom>
          <a:solidFill>
            <a:srgbClr val="6A3A7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17" name="Google Shape;117;p5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973568" y="3730752"/>
            <a:ext cx="365760" cy="365760"/>
          </a:xfrm>
          <a:prstGeom prst="rect">
            <a:avLst/>
          </a:prstGeom>
          <a:noFill/>
          <a:ln>
            <a:noFill/>
          </a:ln>
        </p:spPr>
      </p:pic>
      <p:sp>
        <p:nvSpPr>
          <p:cNvPr id="118" name="Google Shape;118;p5"/>
          <p:cNvSpPr/>
          <p:nvPr/>
        </p:nvSpPr>
        <p:spPr>
          <a:xfrm>
            <a:off x="8449056" y="3712464"/>
            <a:ext cx="2816352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Strategic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00"/>
              <a:buFont typeface="Georgia"/>
              <a:buNone/>
            </a:pPr>
            <a:r>
              <a:rPr b="1" i="0" lang="en-US" sz="12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Communications</a:t>
            </a:r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9" name="Google Shape;119;p5"/>
          <p:cNvSpPr/>
          <p:nvPr/>
        </p:nvSpPr>
        <p:spPr>
          <a:xfrm>
            <a:off x="7946136" y="4334256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Narrative development &amp; messaging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0" name="Google Shape;120;p5"/>
          <p:cNvSpPr/>
          <p:nvPr/>
        </p:nvSpPr>
        <p:spPr>
          <a:xfrm>
            <a:off x="7946136" y="4709160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Media relations &amp; press strategy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1" name="Google Shape;121;p5"/>
          <p:cNvSpPr/>
          <p:nvPr/>
        </p:nvSpPr>
        <p:spPr>
          <a:xfrm>
            <a:off x="7946136" y="5084064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Thought leadership content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2" name="Google Shape;122;p5"/>
          <p:cNvSpPr/>
          <p:nvPr/>
        </p:nvSpPr>
        <p:spPr>
          <a:xfrm>
            <a:off x="7946136" y="5458968"/>
            <a:ext cx="32918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›  Executive profiling &amp; positioning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23" name="Google Shape;123;p5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5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6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1" name="Google Shape;131;p6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32" name="Google Shape;132;p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33" name="Google Shape;133;p6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OUR WORK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4" name="Google Shape;134;p6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Flagship Publications &amp; Projects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5" name="Google Shape;135;p6"/>
          <p:cNvSpPr/>
          <p:nvPr/>
        </p:nvSpPr>
        <p:spPr>
          <a:xfrm>
            <a:off x="457200" y="1188720"/>
            <a:ext cx="3520440" cy="233172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6" name="Google Shape;136;p6"/>
          <p:cNvSpPr/>
          <p:nvPr/>
        </p:nvSpPr>
        <p:spPr>
          <a:xfrm>
            <a:off x="457200" y="1188720"/>
            <a:ext cx="3520440" cy="64008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7" name="Google Shape;137;p6"/>
          <p:cNvSpPr/>
          <p:nvPr/>
        </p:nvSpPr>
        <p:spPr>
          <a:xfrm>
            <a:off x="2743200" y="1298448"/>
            <a:ext cx="1143000" cy="256032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38" name="Google Shape;138;p6"/>
          <p:cNvSpPr/>
          <p:nvPr/>
        </p:nvSpPr>
        <p:spPr>
          <a:xfrm>
            <a:off x="2743200" y="1316736"/>
            <a:ext cx="11430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In Production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39" name="Google Shape;139;p6"/>
          <p:cNvSpPr/>
          <p:nvPr/>
        </p:nvSpPr>
        <p:spPr>
          <a:xfrm>
            <a:off x="594360" y="1298448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EAC @ 25 Handbook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0" name="Google Shape;140;p6"/>
          <p:cNvSpPr/>
          <p:nvPr/>
        </p:nvSpPr>
        <p:spPr>
          <a:xfrm>
            <a:off x="594360" y="1783080"/>
            <a:ext cx="3246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Authoritative handbook celebrating 25 years of the East African Community — achievements, economic milestones, and the path ahead.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1" name="Google Shape;141;p6"/>
          <p:cNvSpPr/>
          <p:nvPr/>
        </p:nvSpPr>
        <p:spPr>
          <a:xfrm>
            <a:off x="594360" y="2788920"/>
            <a:ext cx="324612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2" name="Google Shape;142;p6"/>
          <p:cNvSpPr/>
          <p:nvPr/>
        </p:nvSpPr>
        <p:spPr>
          <a:xfrm>
            <a:off x="594360" y="2852928"/>
            <a:ext cx="32461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Audience: EAC member states · Diplomatic missions · Regional investors · Policy makers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3" name="Google Shape;143;p6"/>
          <p:cNvSpPr/>
          <p:nvPr/>
        </p:nvSpPr>
        <p:spPr>
          <a:xfrm>
            <a:off x="4069080" y="1188720"/>
            <a:ext cx="3520440" cy="233172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4" name="Google Shape;144;p6"/>
          <p:cNvSpPr/>
          <p:nvPr/>
        </p:nvSpPr>
        <p:spPr>
          <a:xfrm>
            <a:off x="4069080" y="1188720"/>
            <a:ext cx="3520440" cy="6400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5" name="Google Shape;145;p6"/>
          <p:cNvSpPr/>
          <p:nvPr/>
        </p:nvSpPr>
        <p:spPr>
          <a:xfrm>
            <a:off x="6355080" y="1298448"/>
            <a:ext cx="1143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6" name="Google Shape;146;p6"/>
          <p:cNvSpPr/>
          <p:nvPr/>
        </p:nvSpPr>
        <p:spPr>
          <a:xfrm>
            <a:off x="6355080" y="1316736"/>
            <a:ext cx="11430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Published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7" name="Google Shape;147;p6"/>
          <p:cNvSpPr/>
          <p:nvPr/>
        </p:nvSpPr>
        <p:spPr>
          <a:xfrm>
            <a:off x="4206240" y="1298448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Kenya Schools Guide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8" name="Google Shape;148;p6"/>
          <p:cNvSpPr/>
          <p:nvPr/>
        </p:nvSpPr>
        <p:spPr>
          <a:xfrm>
            <a:off x="4206240" y="1783080"/>
            <a:ext cx="3246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Comprehensive guide to primary, secondary, and tertiary institutions across Kenya — supporting parents, guardians, educators, and investors.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9" name="Google Shape;149;p6"/>
          <p:cNvSpPr/>
          <p:nvPr/>
        </p:nvSpPr>
        <p:spPr>
          <a:xfrm>
            <a:off x="4206240" y="2788920"/>
            <a:ext cx="324612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0" name="Google Shape;150;p6"/>
          <p:cNvSpPr/>
          <p:nvPr/>
        </p:nvSpPr>
        <p:spPr>
          <a:xfrm>
            <a:off x="4206240" y="2852928"/>
            <a:ext cx="32461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Audience: Education stakeholders · NGOs · Parents · Investors · Government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1" name="Google Shape;151;p6"/>
          <p:cNvSpPr/>
          <p:nvPr/>
        </p:nvSpPr>
        <p:spPr>
          <a:xfrm>
            <a:off x="7680960" y="1188720"/>
            <a:ext cx="3520440" cy="233172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2" name="Google Shape;152;p6"/>
          <p:cNvSpPr/>
          <p:nvPr/>
        </p:nvSpPr>
        <p:spPr>
          <a:xfrm>
            <a:off x="7680960" y="1188720"/>
            <a:ext cx="3520440" cy="6400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3" name="Google Shape;153;p6"/>
          <p:cNvSpPr/>
          <p:nvPr/>
        </p:nvSpPr>
        <p:spPr>
          <a:xfrm>
            <a:off x="9966960" y="1298448"/>
            <a:ext cx="1143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6"/>
          <p:cNvSpPr/>
          <p:nvPr/>
        </p:nvSpPr>
        <p:spPr>
          <a:xfrm>
            <a:off x="9966960" y="1316736"/>
            <a:ext cx="11430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Published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5" name="Google Shape;155;p6"/>
          <p:cNvSpPr/>
          <p:nvPr/>
        </p:nvSpPr>
        <p:spPr>
          <a:xfrm>
            <a:off x="7818120" y="1298448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KNCCI Handbook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6" name="Google Shape;156;p6"/>
          <p:cNvSpPr/>
          <p:nvPr/>
        </p:nvSpPr>
        <p:spPr>
          <a:xfrm>
            <a:off x="7818120" y="1783080"/>
            <a:ext cx="3246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Flagship handbook for the Kenya National Chamber of Commerce &amp; Industry, enhancing visibility and engagement for businesses and investors.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7" name="Google Shape;157;p6"/>
          <p:cNvSpPr/>
          <p:nvPr/>
        </p:nvSpPr>
        <p:spPr>
          <a:xfrm>
            <a:off x="7818120" y="2788920"/>
            <a:ext cx="324612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8" name="Google Shape;158;p6"/>
          <p:cNvSpPr/>
          <p:nvPr/>
        </p:nvSpPr>
        <p:spPr>
          <a:xfrm>
            <a:off x="7818120" y="2852928"/>
            <a:ext cx="32461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Audience: Corporates · SMEs · Investors · Government MDAs · Trade partners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9" name="Google Shape;159;p6"/>
          <p:cNvSpPr/>
          <p:nvPr/>
        </p:nvSpPr>
        <p:spPr>
          <a:xfrm>
            <a:off x="457200" y="3611880"/>
            <a:ext cx="3520440" cy="233172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0" name="Google Shape;160;p6"/>
          <p:cNvSpPr/>
          <p:nvPr/>
        </p:nvSpPr>
        <p:spPr>
          <a:xfrm>
            <a:off x="457200" y="3611880"/>
            <a:ext cx="3520440" cy="6400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1" name="Google Shape;161;p6"/>
          <p:cNvSpPr/>
          <p:nvPr/>
        </p:nvSpPr>
        <p:spPr>
          <a:xfrm>
            <a:off x="2743200" y="3721608"/>
            <a:ext cx="1143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2" name="Google Shape;162;p6"/>
          <p:cNvSpPr/>
          <p:nvPr/>
        </p:nvSpPr>
        <p:spPr>
          <a:xfrm>
            <a:off x="2743200" y="3739896"/>
            <a:ext cx="11430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Published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6"/>
          <p:cNvSpPr/>
          <p:nvPr/>
        </p:nvSpPr>
        <p:spPr>
          <a:xfrm>
            <a:off x="594360" y="3721608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Laikipia @ 100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6"/>
          <p:cNvSpPr/>
          <p:nvPr/>
        </p:nvSpPr>
        <p:spPr>
          <a:xfrm>
            <a:off x="594360" y="4206240"/>
            <a:ext cx="3246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High-impact publication celebrating 100 years of Laikipia's transformation — premium positioning for policymakers, corporates, and the diaspora.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6"/>
          <p:cNvSpPr/>
          <p:nvPr/>
        </p:nvSpPr>
        <p:spPr>
          <a:xfrm>
            <a:off x="594360" y="5212080"/>
            <a:ext cx="324612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6" name="Google Shape;166;p6"/>
          <p:cNvSpPr/>
          <p:nvPr/>
        </p:nvSpPr>
        <p:spPr>
          <a:xfrm>
            <a:off x="594360" y="5276088"/>
            <a:ext cx="32461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Audience: Policymakers · Investors · Corporates · Diplomats · Diaspora · Researchers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6"/>
          <p:cNvSpPr/>
          <p:nvPr/>
        </p:nvSpPr>
        <p:spPr>
          <a:xfrm>
            <a:off x="4069080" y="3611880"/>
            <a:ext cx="3520440" cy="233172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8" name="Google Shape;168;p6"/>
          <p:cNvSpPr/>
          <p:nvPr/>
        </p:nvSpPr>
        <p:spPr>
          <a:xfrm>
            <a:off x="4069080" y="3611880"/>
            <a:ext cx="3520440" cy="6400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6"/>
          <p:cNvSpPr/>
          <p:nvPr/>
        </p:nvSpPr>
        <p:spPr>
          <a:xfrm>
            <a:off x="6355080" y="3721608"/>
            <a:ext cx="1143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0" name="Google Shape;170;p6"/>
          <p:cNvSpPr/>
          <p:nvPr/>
        </p:nvSpPr>
        <p:spPr>
          <a:xfrm>
            <a:off x="6355080" y="3739896"/>
            <a:ext cx="11430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Published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1" name="Google Shape;171;p6"/>
          <p:cNvSpPr/>
          <p:nvPr/>
        </p:nvSpPr>
        <p:spPr>
          <a:xfrm>
            <a:off x="4206240" y="3721608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Kenya Private Hospitals Directory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2" name="Google Shape;172;p6"/>
          <p:cNvSpPr/>
          <p:nvPr/>
        </p:nvSpPr>
        <p:spPr>
          <a:xfrm>
            <a:off x="4206240" y="4206240"/>
            <a:ext cx="3246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Definitive directory of private healthcare institutions across Kenya — facilitating access, benchmarking, and stakeholder information exchange.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3" name="Google Shape;173;p6"/>
          <p:cNvSpPr/>
          <p:nvPr/>
        </p:nvSpPr>
        <p:spPr>
          <a:xfrm>
            <a:off x="4206240" y="5212080"/>
            <a:ext cx="324612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4" name="Google Shape;174;p6"/>
          <p:cNvSpPr/>
          <p:nvPr/>
        </p:nvSpPr>
        <p:spPr>
          <a:xfrm>
            <a:off x="4206240" y="5276088"/>
            <a:ext cx="32461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Audience: Healthcare stakeholders · Investors · Insurers · Development partners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5" name="Google Shape;175;p6"/>
          <p:cNvSpPr/>
          <p:nvPr/>
        </p:nvSpPr>
        <p:spPr>
          <a:xfrm>
            <a:off x="7680960" y="3611880"/>
            <a:ext cx="3520440" cy="233172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6" name="Google Shape;176;p6"/>
          <p:cNvSpPr/>
          <p:nvPr/>
        </p:nvSpPr>
        <p:spPr>
          <a:xfrm>
            <a:off x="7680960" y="3611880"/>
            <a:ext cx="3520440" cy="6400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7" name="Google Shape;177;p6"/>
          <p:cNvSpPr/>
          <p:nvPr/>
        </p:nvSpPr>
        <p:spPr>
          <a:xfrm>
            <a:off x="9966960" y="3721608"/>
            <a:ext cx="1143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78" name="Google Shape;178;p6"/>
          <p:cNvSpPr/>
          <p:nvPr/>
        </p:nvSpPr>
        <p:spPr>
          <a:xfrm>
            <a:off x="9966960" y="3739896"/>
            <a:ext cx="1143000" cy="21945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Published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79" name="Google Shape;179;p6"/>
          <p:cNvSpPr/>
          <p:nvPr/>
        </p:nvSpPr>
        <p:spPr>
          <a:xfrm>
            <a:off x="7818120" y="3721608"/>
            <a:ext cx="21031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7B1C35"/>
                </a:solidFill>
                <a:latin typeface="Georgia"/>
                <a:ea typeface="Georgia"/>
                <a:cs typeface="Georgia"/>
                <a:sym typeface="Georgia"/>
              </a:rPr>
              <a:t>Food Security in Kenya Handbook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0" name="Google Shape;180;p6"/>
          <p:cNvSpPr/>
          <p:nvPr/>
        </p:nvSpPr>
        <p:spPr>
          <a:xfrm>
            <a:off x="7818120" y="4206240"/>
            <a:ext cx="3246120" cy="9601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Data-driven publication on Kenya's food systems, agribusiness landscape, investment opportunities, and policy environment.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1" name="Google Shape;181;p6"/>
          <p:cNvSpPr/>
          <p:nvPr/>
        </p:nvSpPr>
        <p:spPr>
          <a:xfrm>
            <a:off x="7818120" y="5212080"/>
            <a:ext cx="324612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2" name="Google Shape;182;p6"/>
          <p:cNvSpPr/>
          <p:nvPr/>
        </p:nvSpPr>
        <p:spPr>
          <a:xfrm>
            <a:off x="7818120" y="5276088"/>
            <a:ext cx="324612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0" i="1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Audience: Agribusiness · NGOs · Government · Development banks · Researchers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83" name="Google Shape;183;p6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84" name="Google Shape;184;p6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7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1" name="Google Shape;191;p7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92" name="Google Shape;192;p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193" name="Google Shape;193;p7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THE VALUE PROPOSITION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4" name="Google Shape;194;p7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Why Partner with Perception Concepts Group?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5" name="Google Shape;195;p7"/>
          <p:cNvSpPr/>
          <p:nvPr/>
        </p:nvSpPr>
        <p:spPr>
          <a:xfrm>
            <a:off x="457200" y="1234440"/>
            <a:ext cx="11247120" cy="68580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6" name="Google Shape;196;p7"/>
          <p:cNvSpPr/>
          <p:nvPr/>
        </p:nvSpPr>
        <p:spPr>
          <a:xfrm>
            <a:off x="548640" y="1298448"/>
            <a:ext cx="11064240" cy="5486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0" i="1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"We combine rigorous research, innovative design, and pan-African expertise to deliver integrity, credibility, and lasting impact — from concept to execution."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97" name="Google Shape;197;p7"/>
          <p:cNvSpPr/>
          <p:nvPr/>
        </p:nvSpPr>
        <p:spPr>
          <a:xfrm>
            <a:off x="457200" y="2121408"/>
            <a:ext cx="3520440" cy="1691640"/>
          </a:xfrm>
          <a:prstGeom prst="rect">
            <a:avLst/>
          </a:prstGeom>
          <a:solidFill>
            <a:srgbClr val="7B1C35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198" name="Google Shape;198;p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21792" y="228600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199" name="Google Shape;199;p7"/>
          <p:cNvSpPr/>
          <p:nvPr/>
        </p:nvSpPr>
        <p:spPr>
          <a:xfrm>
            <a:off x="1051560" y="2258568"/>
            <a:ext cx="280720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Pan-African Reach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0" name="Google Shape;200;p7"/>
          <p:cNvSpPr/>
          <p:nvPr/>
        </p:nvSpPr>
        <p:spPr>
          <a:xfrm>
            <a:off x="621792" y="2743200"/>
            <a:ext cx="3191256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Established networks spanning East &amp; Central Africa — governments, chambers of commerce, diplomatic missions, and diaspora organisations.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1" name="Google Shape;201;p7"/>
          <p:cNvSpPr/>
          <p:nvPr/>
        </p:nvSpPr>
        <p:spPr>
          <a:xfrm>
            <a:off x="4087368" y="2121408"/>
            <a:ext cx="3520440" cy="1691640"/>
          </a:xfrm>
          <a:prstGeom prst="rect">
            <a:avLst/>
          </a:prstGeom>
          <a:solidFill>
            <a:srgbClr val="4A4A4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02" name="Google Shape;202;p7"/>
          <p:cNvPicPr preferRelativeResize="0"/>
          <p:nvPr/>
        </p:nvPicPr>
        <p:blipFill rotWithShape="1">
          <a:blip r:embed="rId5">
            <a:alphaModFix/>
          </a:blip>
          <a:srcRect b="0" l="0" r="0" t="0"/>
          <a:stretch/>
        </p:blipFill>
        <p:spPr>
          <a:xfrm>
            <a:off x="4251960" y="228600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03" name="Google Shape;203;p7"/>
          <p:cNvSpPr/>
          <p:nvPr/>
        </p:nvSpPr>
        <p:spPr>
          <a:xfrm>
            <a:off x="4681728" y="2258568"/>
            <a:ext cx="280720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Data-Driven Results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4" name="Google Shape;204;p7"/>
          <p:cNvSpPr/>
          <p:nvPr/>
        </p:nvSpPr>
        <p:spPr>
          <a:xfrm>
            <a:off x="4251960" y="2743200"/>
            <a:ext cx="3191256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Every engagement is backed by rigorous audience research and measurable KPIs — ensuring your investment delivers concrete, trackable outcomes.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5" name="Google Shape;205;p7"/>
          <p:cNvSpPr/>
          <p:nvPr/>
        </p:nvSpPr>
        <p:spPr>
          <a:xfrm>
            <a:off x="7717536" y="2121408"/>
            <a:ext cx="3520440" cy="1691640"/>
          </a:xfrm>
          <a:prstGeom prst="rect">
            <a:avLst/>
          </a:prstGeom>
          <a:solidFill>
            <a:srgbClr val="5A142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06" name="Google Shape;206;p7"/>
          <p:cNvPicPr preferRelativeResize="0"/>
          <p:nvPr/>
        </p:nvPicPr>
        <p:blipFill rotWithShape="1">
          <a:blip r:embed="rId6">
            <a:alphaModFix/>
          </a:blip>
          <a:srcRect b="0" l="0" r="0" t="0"/>
          <a:stretch/>
        </p:blipFill>
        <p:spPr>
          <a:xfrm>
            <a:off x="7882128" y="2286000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07" name="Google Shape;207;p7"/>
          <p:cNvSpPr/>
          <p:nvPr/>
        </p:nvSpPr>
        <p:spPr>
          <a:xfrm>
            <a:off x="8311896" y="2258568"/>
            <a:ext cx="280720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Publishing Authority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8" name="Google Shape;208;p7"/>
          <p:cNvSpPr/>
          <p:nvPr/>
        </p:nvSpPr>
        <p:spPr>
          <a:xfrm>
            <a:off x="7882128" y="2743200"/>
            <a:ext cx="3191256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 proven track record of producing authoritative handbooks, directories, and special publications that become the definitive reference for their sectors.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9" name="Google Shape;209;p7"/>
          <p:cNvSpPr/>
          <p:nvPr/>
        </p:nvSpPr>
        <p:spPr>
          <a:xfrm>
            <a:off x="457200" y="3922776"/>
            <a:ext cx="3520440" cy="1691640"/>
          </a:xfrm>
          <a:prstGeom prst="rect">
            <a:avLst/>
          </a:prstGeom>
          <a:solidFill>
            <a:srgbClr val="1A4F7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10" name="Google Shape;210;p7"/>
          <p:cNvPicPr preferRelativeResize="0"/>
          <p:nvPr/>
        </p:nvPicPr>
        <p:blipFill rotWithShape="1">
          <a:blip r:embed="rId7">
            <a:alphaModFix/>
          </a:blip>
          <a:srcRect b="0" l="0" r="0" t="0"/>
          <a:stretch/>
        </p:blipFill>
        <p:spPr>
          <a:xfrm>
            <a:off x="621792" y="4087368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11" name="Google Shape;211;p7"/>
          <p:cNvSpPr/>
          <p:nvPr/>
        </p:nvSpPr>
        <p:spPr>
          <a:xfrm>
            <a:off x="1051560" y="4059936"/>
            <a:ext cx="280720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Digital-First Approach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2" name="Google Shape;212;p7"/>
          <p:cNvSpPr/>
          <p:nvPr/>
        </p:nvSpPr>
        <p:spPr>
          <a:xfrm>
            <a:off x="621792" y="4544568"/>
            <a:ext cx="3191256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From web platforms to e-publications and digital campaigns, we ensure your brand is visible where your audiences are — online and in print.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3" name="Google Shape;213;p7"/>
          <p:cNvSpPr/>
          <p:nvPr/>
        </p:nvSpPr>
        <p:spPr>
          <a:xfrm>
            <a:off x="4087368" y="3922776"/>
            <a:ext cx="3520440" cy="1691640"/>
          </a:xfrm>
          <a:prstGeom prst="rect">
            <a:avLst/>
          </a:prstGeom>
          <a:solidFill>
            <a:srgbClr val="3A5A3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14" name="Google Shape;214;p7"/>
          <p:cNvPicPr preferRelativeResize="0"/>
          <p:nvPr/>
        </p:nvPicPr>
        <p:blipFill rotWithShape="1">
          <a:blip r:embed="rId8">
            <a:alphaModFix/>
          </a:blip>
          <a:srcRect b="0" l="0" r="0" t="0"/>
          <a:stretch/>
        </p:blipFill>
        <p:spPr>
          <a:xfrm>
            <a:off x="4251960" y="4087368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15" name="Google Shape;215;p7"/>
          <p:cNvSpPr/>
          <p:nvPr/>
        </p:nvSpPr>
        <p:spPr>
          <a:xfrm>
            <a:off x="4681728" y="4059936"/>
            <a:ext cx="280720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End-to-End Solutions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6" name="Google Shape;216;p7"/>
          <p:cNvSpPr/>
          <p:nvPr/>
        </p:nvSpPr>
        <p:spPr>
          <a:xfrm>
            <a:off x="4251960" y="4544568"/>
            <a:ext cx="3191256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One firm, full service. Concept, editorial, design, print, distribution, and digital — eliminating the complexity of managing multiple vendors.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7" name="Google Shape;217;p7"/>
          <p:cNvSpPr/>
          <p:nvPr/>
        </p:nvSpPr>
        <p:spPr>
          <a:xfrm>
            <a:off x="7717536" y="3922776"/>
            <a:ext cx="3520440" cy="1691640"/>
          </a:xfrm>
          <a:prstGeom prst="rect">
            <a:avLst/>
          </a:prstGeom>
          <a:solidFill>
            <a:srgbClr val="6A3A7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18" name="Google Shape;218;p7"/>
          <p:cNvPicPr preferRelativeResize="0"/>
          <p:nvPr/>
        </p:nvPicPr>
        <p:blipFill rotWithShape="1">
          <a:blip r:embed="rId9">
            <a:alphaModFix/>
          </a:blip>
          <a:srcRect b="0" l="0" r="0" t="0"/>
          <a:stretch/>
        </p:blipFill>
        <p:spPr>
          <a:xfrm>
            <a:off x="7882128" y="4087368"/>
            <a:ext cx="347472" cy="347472"/>
          </a:xfrm>
          <a:prstGeom prst="rect">
            <a:avLst/>
          </a:prstGeom>
          <a:noFill/>
          <a:ln>
            <a:noFill/>
          </a:ln>
        </p:spPr>
      </p:pic>
      <p:sp>
        <p:nvSpPr>
          <p:cNvPr id="219" name="Google Shape;219;p7"/>
          <p:cNvSpPr/>
          <p:nvPr/>
        </p:nvSpPr>
        <p:spPr>
          <a:xfrm>
            <a:off x="8311896" y="4059936"/>
            <a:ext cx="2807208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250"/>
              <a:buFont typeface="Georgia"/>
              <a:buNone/>
            </a:pPr>
            <a:r>
              <a:rPr b="1" i="0" lang="en-US" sz="125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Dual-Country Operations</a:t>
            </a:r>
            <a:endParaRPr b="0" i="0" sz="12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0" name="Google Shape;220;p7"/>
          <p:cNvSpPr/>
          <p:nvPr/>
        </p:nvSpPr>
        <p:spPr>
          <a:xfrm>
            <a:off x="7882128" y="4544568"/>
            <a:ext cx="3191256" cy="914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Offices in Nairobi and Dar es Salaam with a regional outlook, providing partners with seamless cross-border programme execution.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21" name="Google Shape;221;p7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7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8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p8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30" name="Google Shape;230;p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231" name="Google Shape;231;p8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YOUR AUDIENCE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2" name="Google Shape;232;p8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Reaching East Africa's Decision-Makers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3" name="Google Shape;233;p8"/>
          <p:cNvSpPr/>
          <p:nvPr/>
        </p:nvSpPr>
        <p:spPr>
          <a:xfrm>
            <a:off x="457200" y="1234440"/>
            <a:ext cx="5486400" cy="914400"/>
          </a:xfrm>
          <a:prstGeom prst="rect">
            <a:avLst/>
          </a:prstGeom>
          <a:solidFill>
            <a:srgbClr val="7B1C35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4" name="Google Shape;234;p8"/>
          <p:cNvSpPr/>
          <p:nvPr/>
        </p:nvSpPr>
        <p:spPr>
          <a:xfrm>
            <a:off x="594360" y="1298448"/>
            <a:ext cx="51206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Government &amp; Policy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5" name="Google Shape;235;p8"/>
          <p:cNvSpPr/>
          <p:nvPr/>
        </p:nvSpPr>
        <p:spPr>
          <a:xfrm>
            <a:off x="594360" y="1664208"/>
            <a:ext cx="5120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Ministries, parastatals, regulatory bodies, county governments, regional blocs (EAC, IGAD, COMESA)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6" name="Google Shape;236;p8"/>
          <p:cNvSpPr/>
          <p:nvPr/>
        </p:nvSpPr>
        <p:spPr>
          <a:xfrm>
            <a:off x="457200" y="2240280"/>
            <a:ext cx="5486400" cy="914400"/>
          </a:xfrm>
          <a:prstGeom prst="rect">
            <a:avLst/>
          </a:prstGeom>
          <a:solidFill>
            <a:srgbClr val="5A142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7" name="Google Shape;237;p8"/>
          <p:cNvSpPr/>
          <p:nvPr/>
        </p:nvSpPr>
        <p:spPr>
          <a:xfrm>
            <a:off x="594360" y="2304288"/>
            <a:ext cx="51206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Private Sector &amp; Business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8" name="Google Shape;238;p8"/>
          <p:cNvSpPr/>
          <p:nvPr/>
        </p:nvSpPr>
        <p:spPr>
          <a:xfrm>
            <a:off x="594360" y="2670048"/>
            <a:ext cx="5120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Corporates, SMEs, chambers of commerce, banking &amp; financial services, insurance, real estate, agribusiness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39" name="Google Shape;239;p8"/>
          <p:cNvSpPr/>
          <p:nvPr/>
        </p:nvSpPr>
        <p:spPr>
          <a:xfrm>
            <a:off x="457200" y="3246120"/>
            <a:ext cx="5486400" cy="914400"/>
          </a:xfrm>
          <a:prstGeom prst="rect">
            <a:avLst/>
          </a:prstGeom>
          <a:solidFill>
            <a:srgbClr val="4A2A5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0" name="Google Shape;240;p8"/>
          <p:cNvSpPr/>
          <p:nvPr/>
        </p:nvSpPr>
        <p:spPr>
          <a:xfrm>
            <a:off x="594360" y="3310128"/>
            <a:ext cx="51206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Diplomatic &amp; International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1" name="Google Shape;241;p8"/>
          <p:cNvSpPr/>
          <p:nvPr/>
        </p:nvSpPr>
        <p:spPr>
          <a:xfrm>
            <a:off x="594360" y="3675888"/>
            <a:ext cx="5120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Embassies, High Commissions, UN agencies, development banks (AfDB, World Bank, USAID, GIZ)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2" name="Google Shape;242;p8"/>
          <p:cNvSpPr/>
          <p:nvPr/>
        </p:nvSpPr>
        <p:spPr>
          <a:xfrm>
            <a:off x="457200" y="4251960"/>
            <a:ext cx="5486400" cy="914400"/>
          </a:xfrm>
          <a:prstGeom prst="rect">
            <a:avLst/>
          </a:prstGeom>
          <a:solidFill>
            <a:srgbClr val="1A4F3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3" name="Google Shape;243;p8"/>
          <p:cNvSpPr/>
          <p:nvPr/>
        </p:nvSpPr>
        <p:spPr>
          <a:xfrm>
            <a:off x="594360" y="4315968"/>
            <a:ext cx="51206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Diaspora &amp; Investment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4" name="Google Shape;244;p8"/>
          <p:cNvSpPr/>
          <p:nvPr/>
        </p:nvSpPr>
        <p:spPr>
          <a:xfrm>
            <a:off x="594360" y="4681728"/>
            <a:ext cx="5120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Kenyan &amp; Tanzanian diaspora networks, remittance and investment communities, diaspora associations globally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5" name="Google Shape;245;p8"/>
          <p:cNvSpPr/>
          <p:nvPr/>
        </p:nvSpPr>
        <p:spPr>
          <a:xfrm>
            <a:off x="457200" y="5257800"/>
            <a:ext cx="5486400" cy="914400"/>
          </a:xfrm>
          <a:prstGeom prst="rect">
            <a:avLst/>
          </a:prstGeom>
          <a:solidFill>
            <a:srgbClr val="1A4F7A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6" name="Google Shape;246;p8"/>
          <p:cNvSpPr/>
          <p:nvPr/>
        </p:nvSpPr>
        <p:spPr>
          <a:xfrm>
            <a:off x="594360" y="5321808"/>
            <a:ext cx="512064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300"/>
              <a:buFont typeface="Georgia"/>
              <a:buNone/>
            </a:pPr>
            <a:r>
              <a:rPr b="1" i="0" lang="en-US" sz="13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Academia &amp; Civil Society</a:t>
            </a:r>
            <a:endParaRPr b="0" i="0" sz="13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7" name="Google Shape;247;p8"/>
          <p:cNvSpPr/>
          <p:nvPr/>
        </p:nvSpPr>
        <p:spPr>
          <a:xfrm>
            <a:off x="594360" y="5687568"/>
            <a:ext cx="5120640" cy="411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7F3F4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F7F3F4"/>
                </a:solidFill>
                <a:latin typeface="Calibri"/>
                <a:ea typeface="Calibri"/>
                <a:cs typeface="Calibri"/>
                <a:sym typeface="Calibri"/>
              </a:rPr>
              <a:t>Universities, research institutes, think tanks, NGOs, professional associations, media organisations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48" name="Google Shape;248;p8"/>
          <p:cNvSpPr/>
          <p:nvPr/>
        </p:nvSpPr>
        <p:spPr>
          <a:xfrm>
            <a:off x="6492240" y="1234440"/>
            <a:ext cx="5212080" cy="41148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9" name="Google Shape;249;p8"/>
          <p:cNvSpPr/>
          <p:nvPr/>
        </p:nvSpPr>
        <p:spPr>
          <a:xfrm>
            <a:off x="6492240" y="1261872"/>
            <a:ext cx="5212080" cy="34747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000"/>
              <a:buFont typeface="Calibri"/>
              <a:buNone/>
            </a:pPr>
            <a:r>
              <a:rPr b="1" i="0" lang="en-US" sz="10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REACH &amp; CHANNELS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0" name="Google Shape;250;p8"/>
          <p:cNvSpPr/>
          <p:nvPr/>
        </p:nvSpPr>
        <p:spPr>
          <a:xfrm>
            <a:off x="6492240" y="1673352"/>
            <a:ext cx="5212080" cy="713232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1" name="Google Shape;251;p8"/>
          <p:cNvSpPr/>
          <p:nvPr/>
        </p:nvSpPr>
        <p:spPr>
          <a:xfrm>
            <a:off x="6583680" y="172821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Print Publications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2" name="Google Shape;252;p8"/>
          <p:cNvSpPr/>
          <p:nvPr/>
        </p:nvSpPr>
        <p:spPr>
          <a:xfrm>
            <a:off x="6583680" y="1993392"/>
            <a:ext cx="5029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Handbooks &amp; directories distributed to 5,000+ institutions across East Africa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3" name="Google Shape;253;p8"/>
          <p:cNvSpPr/>
          <p:nvPr/>
        </p:nvSpPr>
        <p:spPr>
          <a:xfrm>
            <a:off x="6492240" y="2450592"/>
            <a:ext cx="521208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4" name="Google Shape;254;p8"/>
          <p:cNvSpPr/>
          <p:nvPr/>
        </p:nvSpPr>
        <p:spPr>
          <a:xfrm>
            <a:off x="6583680" y="250545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Digital Platforms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5" name="Google Shape;255;p8"/>
          <p:cNvSpPr/>
          <p:nvPr/>
        </p:nvSpPr>
        <p:spPr>
          <a:xfrm>
            <a:off x="6583680" y="2770632"/>
            <a:ext cx="5029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Web properties and e-publications reaching targeted online audiences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6" name="Google Shape;256;p8"/>
          <p:cNvSpPr/>
          <p:nvPr/>
        </p:nvSpPr>
        <p:spPr>
          <a:xfrm>
            <a:off x="6492240" y="3227832"/>
            <a:ext cx="5212080" cy="713232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7" name="Google Shape;257;p8"/>
          <p:cNvSpPr/>
          <p:nvPr/>
        </p:nvSpPr>
        <p:spPr>
          <a:xfrm>
            <a:off x="6583680" y="328269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Government Channels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8" name="Google Shape;258;p8"/>
          <p:cNvSpPr/>
          <p:nvPr/>
        </p:nvSpPr>
        <p:spPr>
          <a:xfrm>
            <a:off x="6583680" y="3547872"/>
            <a:ext cx="5029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Direct distribution to 47 county govts in Kenya + Tanzania regional offices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59" name="Google Shape;259;p8"/>
          <p:cNvSpPr/>
          <p:nvPr/>
        </p:nvSpPr>
        <p:spPr>
          <a:xfrm>
            <a:off x="6492240" y="4005072"/>
            <a:ext cx="521208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8"/>
          <p:cNvSpPr/>
          <p:nvPr/>
        </p:nvSpPr>
        <p:spPr>
          <a:xfrm>
            <a:off x="6583680" y="405993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Diplomatic Circuit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1" name="Google Shape;261;p8"/>
          <p:cNvSpPr/>
          <p:nvPr/>
        </p:nvSpPr>
        <p:spPr>
          <a:xfrm>
            <a:off x="6583680" y="4325112"/>
            <a:ext cx="5029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Copies placed with embassies, High Commissions, and UN agencies in Nairobi &amp; Dar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2" name="Google Shape;262;p8"/>
          <p:cNvSpPr/>
          <p:nvPr/>
        </p:nvSpPr>
        <p:spPr>
          <a:xfrm>
            <a:off x="6492240" y="4782312"/>
            <a:ext cx="5212080" cy="713232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3" name="Google Shape;263;p8"/>
          <p:cNvSpPr/>
          <p:nvPr/>
        </p:nvSpPr>
        <p:spPr>
          <a:xfrm>
            <a:off x="6583680" y="483717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Chamber Networks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4" name="Google Shape;264;p8"/>
          <p:cNvSpPr/>
          <p:nvPr/>
        </p:nvSpPr>
        <p:spPr>
          <a:xfrm>
            <a:off x="6583680" y="5102352"/>
            <a:ext cx="5029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Reach through KNCCI, TCCI, and affiliated chamber networks in EAC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5" name="Google Shape;265;p8"/>
          <p:cNvSpPr/>
          <p:nvPr/>
        </p:nvSpPr>
        <p:spPr>
          <a:xfrm>
            <a:off x="6492240" y="5559552"/>
            <a:ext cx="5212080" cy="713232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6" name="Google Shape;266;p8"/>
          <p:cNvSpPr/>
          <p:nvPr/>
        </p:nvSpPr>
        <p:spPr>
          <a:xfrm>
            <a:off x="6583680" y="5614416"/>
            <a:ext cx="50292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100"/>
              <a:buFont typeface="Calibri"/>
              <a:buNone/>
            </a:pPr>
            <a:r>
              <a:rPr b="1" i="0" lang="en-US" sz="11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Event &amp; Conference</a:t>
            </a:r>
            <a:endParaRPr b="0" i="0" sz="1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7" name="Google Shape;267;p8"/>
          <p:cNvSpPr/>
          <p:nvPr/>
        </p:nvSpPr>
        <p:spPr>
          <a:xfrm>
            <a:off x="6583680" y="5879592"/>
            <a:ext cx="502920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50"/>
              <a:buFont typeface="Calibri"/>
              <a:buNone/>
            </a:pPr>
            <a:r>
              <a:rPr b="0" i="0" lang="en-US" sz="9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Convention catalogs, event programmes, and delegate packs at major regional forums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8" name="Google Shape;268;p8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9" name="Google Shape;269;p8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274" name="Shape 2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" name="Google Shape;275;p9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6" name="Google Shape;276;p9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77" name="Google Shape;277;p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278" name="Google Shape;278;p9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PARTNER WITH US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9" name="Google Shape;279;p9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Partnership &amp; Collaboration Opportunities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0" name="Google Shape;280;p9"/>
          <p:cNvSpPr/>
          <p:nvPr/>
        </p:nvSpPr>
        <p:spPr>
          <a:xfrm>
            <a:off x="457200" y="1188720"/>
            <a:ext cx="3520440" cy="91440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1" name="Google Shape;281;p9"/>
          <p:cNvSpPr/>
          <p:nvPr/>
        </p:nvSpPr>
        <p:spPr>
          <a:xfrm>
            <a:off x="457200" y="1234440"/>
            <a:ext cx="35204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PUBLICATION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PARTNER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2" name="Google Shape;282;p9"/>
          <p:cNvSpPr/>
          <p:nvPr/>
        </p:nvSpPr>
        <p:spPr>
          <a:xfrm>
            <a:off x="457200" y="2103120"/>
            <a:ext cx="3520440" cy="475488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9"/>
          <p:cNvSpPr/>
          <p:nvPr/>
        </p:nvSpPr>
        <p:spPr>
          <a:xfrm>
            <a:off x="457200" y="2130552"/>
            <a:ext cx="352044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From USD 2,000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84" name="Google Shape;284;p9"/>
          <p:cNvSpPr/>
          <p:nvPr/>
        </p:nvSpPr>
        <p:spPr>
          <a:xfrm>
            <a:off x="457200" y="2578608"/>
            <a:ext cx="3520440" cy="3657600"/>
          </a:xfrm>
          <a:prstGeom prst="rect">
            <a:avLst/>
          </a:prstGeom>
          <a:solidFill>
            <a:srgbClr val="F7F3F4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285" name="Google Shape;28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" y="270662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9"/>
          <p:cNvSpPr/>
          <p:nvPr/>
        </p:nvSpPr>
        <p:spPr>
          <a:xfrm>
            <a:off x="868680" y="267919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Exclusive editorial placement in flagship handbooks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87" name="Google Shape;28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" y="322783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88" name="Google Shape;288;p9"/>
          <p:cNvSpPr/>
          <p:nvPr/>
        </p:nvSpPr>
        <p:spPr>
          <a:xfrm>
            <a:off x="868680" y="3200400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Full-page / centre-spread / cover advertising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89" name="Google Shape;28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" y="374904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90" name="Google Shape;290;p9"/>
          <p:cNvSpPr/>
          <p:nvPr/>
        </p:nvSpPr>
        <p:spPr>
          <a:xfrm>
            <a:off x="868680" y="3721608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Sponsored articles &amp; thought leadership features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1" name="Google Shape;29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" y="427024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9"/>
          <p:cNvSpPr/>
          <p:nvPr/>
        </p:nvSpPr>
        <p:spPr>
          <a:xfrm>
            <a:off x="868680" y="4242816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Co-branding on print &amp; digital distribution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3" name="Google Shape;29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" y="479145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94" name="Google Shape;294;p9"/>
          <p:cNvSpPr/>
          <p:nvPr/>
        </p:nvSpPr>
        <p:spPr>
          <a:xfrm>
            <a:off x="868680" y="4764024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Complimentary copies for your stakeholder network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295" name="Google Shape;29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03504" y="531266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296" name="Google Shape;296;p9"/>
          <p:cNvSpPr/>
          <p:nvPr/>
        </p:nvSpPr>
        <p:spPr>
          <a:xfrm>
            <a:off x="868680" y="528523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Digital version hosted on pclgroup.co.ke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7" name="Google Shape;297;p9"/>
          <p:cNvSpPr/>
          <p:nvPr/>
        </p:nvSpPr>
        <p:spPr>
          <a:xfrm>
            <a:off x="4197096" y="1188720"/>
            <a:ext cx="3520440" cy="914400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8" name="Google Shape;298;p9"/>
          <p:cNvSpPr/>
          <p:nvPr/>
        </p:nvSpPr>
        <p:spPr>
          <a:xfrm>
            <a:off x="4197096" y="1234440"/>
            <a:ext cx="35204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STRATEGIC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MEDIA PARTNER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99" name="Google Shape;299;p9"/>
          <p:cNvSpPr/>
          <p:nvPr/>
        </p:nvSpPr>
        <p:spPr>
          <a:xfrm>
            <a:off x="4197096" y="2103120"/>
            <a:ext cx="3520440" cy="475488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0" name="Google Shape;300;p9"/>
          <p:cNvSpPr/>
          <p:nvPr/>
        </p:nvSpPr>
        <p:spPr>
          <a:xfrm>
            <a:off x="4197096" y="2130552"/>
            <a:ext cx="352044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From USD 5,000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01" name="Google Shape;301;p9"/>
          <p:cNvSpPr/>
          <p:nvPr/>
        </p:nvSpPr>
        <p:spPr>
          <a:xfrm>
            <a:off x="4197096" y="2578608"/>
            <a:ext cx="3520440" cy="3657600"/>
          </a:xfrm>
          <a:prstGeom prst="rect">
            <a:avLst/>
          </a:prstGeom>
          <a:solidFill>
            <a:srgbClr val="F7F3F4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02" name="Google Shape;30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3400" y="270662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03" name="Google Shape;303;p9"/>
          <p:cNvSpPr/>
          <p:nvPr/>
        </p:nvSpPr>
        <p:spPr>
          <a:xfrm>
            <a:off x="4608576" y="267919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Multi-publication brand presence across portfolio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04" name="Google Shape;304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3400" y="322783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05" name="Google Shape;305;p9"/>
          <p:cNvSpPr/>
          <p:nvPr/>
        </p:nvSpPr>
        <p:spPr>
          <a:xfrm>
            <a:off x="4608576" y="3200400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Joint content development &amp; editorial authority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06" name="Google Shape;306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3400" y="374904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07" name="Google Shape;307;p9"/>
          <p:cNvSpPr/>
          <p:nvPr/>
        </p:nvSpPr>
        <p:spPr>
          <a:xfrm>
            <a:off x="4608576" y="3721608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Digital platform co-branding and web features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08" name="Google Shape;308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3400" y="427024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09" name="Google Shape;309;p9"/>
          <p:cNvSpPr/>
          <p:nvPr/>
        </p:nvSpPr>
        <p:spPr>
          <a:xfrm>
            <a:off x="4608576" y="4242816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Sponsored research reports &amp; sector analyses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0" name="Google Shape;310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3400" y="479145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11" name="Google Shape;311;p9"/>
          <p:cNvSpPr/>
          <p:nvPr/>
        </p:nvSpPr>
        <p:spPr>
          <a:xfrm>
            <a:off x="4608576" y="4764024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Speaking roles at associated stakeholder events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12" name="Google Shape;312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4343400" y="531266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13" name="Google Shape;313;p9"/>
          <p:cNvSpPr/>
          <p:nvPr/>
        </p:nvSpPr>
        <p:spPr>
          <a:xfrm>
            <a:off x="4608576" y="528523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Quarterly impact report &amp; audience analytics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4" name="Google Shape;314;p9"/>
          <p:cNvSpPr/>
          <p:nvPr/>
        </p:nvSpPr>
        <p:spPr>
          <a:xfrm>
            <a:off x="7936992" y="1188720"/>
            <a:ext cx="3520440" cy="914400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5" name="Google Shape;315;p9"/>
          <p:cNvSpPr/>
          <p:nvPr/>
        </p:nvSpPr>
        <p:spPr>
          <a:xfrm>
            <a:off x="7936992" y="1234440"/>
            <a:ext cx="35204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REGIONAL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1400"/>
              <a:buFont typeface="Georgia"/>
              <a:buNone/>
            </a:pPr>
            <a:r>
              <a:rPr b="1" i="0" lang="en-US" sz="1400" u="none" cap="none" strike="noStrike">
                <a:solidFill>
                  <a:srgbClr val="C8920A"/>
                </a:solidFill>
                <a:latin typeface="Georgia"/>
                <a:ea typeface="Georgia"/>
                <a:cs typeface="Georgia"/>
                <a:sym typeface="Georgia"/>
              </a:rPr>
              <a:t>DEVELOPMENT PARTNER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6" name="Google Shape;316;p9"/>
          <p:cNvSpPr/>
          <p:nvPr/>
        </p:nvSpPr>
        <p:spPr>
          <a:xfrm>
            <a:off x="7936992" y="2103120"/>
            <a:ext cx="3520440" cy="475488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7" name="Google Shape;317;p9"/>
          <p:cNvSpPr/>
          <p:nvPr/>
        </p:nvSpPr>
        <p:spPr>
          <a:xfrm>
            <a:off x="7936992" y="2130552"/>
            <a:ext cx="3520440" cy="420624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1A1A2E"/>
                </a:solidFill>
                <a:latin typeface="Georgia"/>
                <a:ea typeface="Georgia"/>
                <a:cs typeface="Georgia"/>
                <a:sym typeface="Georgia"/>
              </a:rPr>
              <a:t>Custom Engagement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8" name="Google Shape;318;p9"/>
          <p:cNvSpPr/>
          <p:nvPr/>
        </p:nvSpPr>
        <p:spPr>
          <a:xfrm>
            <a:off x="7936992" y="2578608"/>
            <a:ext cx="3520440" cy="3657600"/>
          </a:xfrm>
          <a:prstGeom prst="rect">
            <a:avLst/>
          </a:prstGeom>
          <a:solidFill>
            <a:srgbClr val="F7F3F4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19" name="Google Shape;31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3296" y="270662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20" name="Google Shape;320;p9"/>
          <p:cNvSpPr/>
          <p:nvPr/>
        </p:nvSpPr>
        <p:spPr>
          <a:xfrm>
            <a:off x="8348472" y="267919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Bespoke publication designed around your mandate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1" name="Google Shape;321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3296" y="3227832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22" name="Google Shape;322;p9"/>
          <p:cNvSpPr/>
          <p:nvPr/>
        </p:nvSpPr>
        <p:spPr>
          <a:xfrm>
            <a:off x="8348472" y="3200400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Embedded communications &amp; policy advisory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3" name="Google Shape;323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3296" y="3749040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24" name="Google Shape;324;p9"/>
          <p:cNvSpPr/>
          <p:nvPr/>
        </p:nvSpPr>
        <p:spPr>
          <a:xfrm>
            <a:off x="8348472" y="3721608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End-to-end programme from research to launch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5" name="Google Shape;325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3296" y="4270248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26" name="Google Shape;326;p9"/>
          <p:cNvSpPr/>
          <p:nvPr/>
        </p:nvSpPr>
        <p:spPr>
          <a:xfrm>
            <a:off x="8348472" y="4242816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Multi-country distribution across EAC member states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7" name="Google Shape;327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3296" y="4791456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28" name="Google Shape;328;p9"/>
          <p:cNvSpPr/>
          <p:nvPr/>
        </p:nvSpPr>
        <p:spPr>
          <a:xfrm>
            <a:off x="8348472" y="4764024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Digital + print integration for maximum reach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preencoded.png" id="329" name="Google Shape;329;p9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8083296" y="5312664"/>
            <a:ext cx="201168" cy="201168"/>
          </a:xfrm>
          <a:prstGeom prst="rect">
            <a:avLst/>
          </a:prstGeom>
          <a:noFill/>
          <a:ln>
            <a:noFill/>
          </a:ln>
        </p:spPr>
      </p:pic>
      <p:sp>
        <p:nvSpPr>
          <p:cNvPr id="330" name="Google Shape;330;p9"/>
          <p:cNvSpPr/>
          <p:nvPr/>
        </p:nvSpPr>
        <p:spPr>
          <a:xfrm>
            <a:off x="8348472" y="5285232"/>
            <a:ext cx="3017520" cy="457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Access to PCL's full government &amp; diplomatic network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1" name="Google Shape;331;p9"/>
          <p:cNvSpPr/>
          <p:nvPr/>
        </p:nvSpPr>
        <p:spPr>
          <a:xfrm>
            <a:off x="457200" y="6144768"/>
            <a:ext cx="11247120" cy="32004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1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All partnership packages are customisable. Contact us to discuss a tailored engagement for your organisation.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2" name="Google Shape;332;p9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9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1A1A2E"/>
        </a:solidFill>
      </p:bgPr>
    </p:bg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10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0" name="Google Shape;340;p10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41" name="Google Shape;341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10"/>
          <p:cNvSpPr/>
          <p:nvPr/>
        </p:nvSpPr>
        <p:spPr>
          <a:xfrm>
            <a:off x="502920" y="109728"/>
            <a:ext cx="8229600" cy="310896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OUR PRESENCE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3" name="Google Shape;343;p10"/>
          <p:cNvSpPr/>
          <p:nvPr/>
        </p:nvSpPr>
        <p:spPr>
          <a:xfrm>
            <a:off x="502920" y="438912"/>
            <a:ext cx="8686800" cy="53035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600"/>
              <a:buFont typeface="Georgia"/>
              <a:buNone/>
            </a:pPr>
            <a:r>
              <a:rPr b="1" i="0" lang="en-US" sz="2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Regional Footprint — East Africa &amp; Beyond</a:t>
            </a:r>
            <a:endParaRPr b="0" i="0" sz="2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4" name="Google Shape;344;p10"/>
          <p:cNvSpPr/>
          <p:nvPr/>
        </p:nvSpPr>
        <p:spPr>
          <a:xfrm>
            <a:off x="457200" y="1234440"/>
            <a:ext cx="5486400" cy="493776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5" name="Google Shape;345;p10"/>
          <p:cNvSpPr/>
          <p:nvPr/>
        </p:nvSpPr>
        <p:spPr>
          <a:xfrm>
            <a:off x="457200" y="1234440"/>
            <a:ext cx="5486400" cy="7772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10"/>
          <p:cNvSpPr/>
          <p:nvPr/>
        </p:nvSpPr>
        <p:spPr>
          <a:xfrm>
            <a:off x="640080" y="1307592"/>
            <a:ext cx="5120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🇰🇪  Nairobi, Kenya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7" name="Google Shape;347;p10"/>
          <p:cNvSpPr/>
          <p:nvPr/>
        </p:nvSpPr>
        <p:spPr>
          <a:xfrm>
            <a:off x="640080" y="2103120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📍 Address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8" name="Google Shape;348;p10"/>
          <p:cNvSpPr/>
          <p:nvPr/>
        </p:nvSpPr>
        <p:spPr>
          <a:xfrm>
            <a:off x="1938528" y="2103120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Talanta Plaza, P.O. Box 49849-00100, Nairobi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49" name="Google Shape;349;p10"/>
          <p:cNvSpPr/>
          <p:nvPr/>
        </p:nvSpPr>
        <p:spPr>
          <a:xfrm>
            <a:off x="640080" y="2578608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📞 Phone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0" name="Google Shape;350;p10"/>
          <p:cNvSpPr/>
          <p:nvPr/>
        </p:nvSpPr>
        <p:spPr>
          <a:xfrm>
            <a:off x="1938528" y="2578608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0717 044099 | 0729 662119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1" name="Google Shape;351;p10"/>
          <p:cNvSpPr/>
          <p:nvPr/>
        </p:nvSpPr>
        <p:spPr>
          <a:xfrm>
            <a:off x="640080" y="3054096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✉️  Email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2" name="Google Shape;352;p10"/>
          <p:cNvSpPr/>
          <p:nvPr/>
        </p:nvSpPr>
        <p:spPr>
          <a:xfrm>
            <a:off x="1938528" y="3054096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info@pclgroup.com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3" name="Google Shape;353;p10"/>
          <p:cNvSpPr/>
          <p:nvPr/>
        </p:nvSpPr>
        <p:spPr>
          <a:xfrm>
            <a:off x="640080" y="3529584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🌐 Web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4" name="Google Shape;354;p10"/>
          <p:cNvSpPr/>
          <p:nvPr/>
        </p:nvSpPr>
        <p:spPr>
          <a:xfrm>
            <a:off x="1938528" y="3529584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www.pclgroup.co.ke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5" name="Google Shape;355;p10"/>
          <p:cNvSpPr/>
          <p:nvPr/>
        </p:nvSpPr>
        <p:spPr>
          <a:xfrm>
            <a:off x="640080" y="4069080"/>
            <a:ext cx="512064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10"/>
          <p:cNvSpPr/>
          <p:nvPr/>
        </p:nvSpPr>
        <p:spPr>
          <a:xfrm>
            <a:off x="640080" y="4160520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KEY PROJECTS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7" name="Google Shape;357;p10"/>
          <p:cNvSpPr/>
          <p:nvPr/>
        </p:nvSpPr>
        <p:spPr>
          <a:xfrm>
            <a:off x="640080" y="4453128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EAC @ 25 Handbook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8" name="Google Shape;358;p10"/>
          <p:cNvSpPr/>
          <p:nvPr/>
        </p:nvSpPr>
        <p:spPr>
          <a:xfrm>
            <a:off x="640080" y="4782312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Kenya Schools Guide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59" name="Google Shape;359;p10"/>
          <p:cNvSpPr/>
          <p:nvPr/>
        </p:nvSpPr>
        <p:spPr>
          <a:xfrm>
            <a:off x="640080" y="5111496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KNCCI Handbook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0" name="Google Shape;360;p10"/>
          <p:cNvSpPr/>
          <p:nvPr/>
        </p:nvSpPr>
        <p:spPr>
          <a:xfrm>
            <a:off x="640080" y="5440680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Laikipia @ 100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1" name="Google Shape;361;p10"/>
          <p:cNvSpPr/>
          <p:nvPr/>
        </p:nvSpPr>
        <p:spPr>
          <a:xfrm>
            <a:off x="640080" y="5769864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Food Security Handbook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2" name="Google Shape;362;p10"/>
          <p:cNvSpPr/>
          <p:nvPr/>
        </p:nvSpPr>
        <p:spPr>
          <a:xfrm>
            <a:off x="640080" y="6099048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Kenya Private Hospitals Directory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3" name="Google Shape;363;p10"/>
          <p:cNvSpPr/>
          <p:nvPr/>
        </p:nvSpPr>
        <p:spPr>
          <a:xfrm>
            <a:off x="6400800" y="1234440"/>
            <a:ext cx="5486400" cy="4937760"/>
          </a:xfrm>
          <a:prstGeom prst="rect">
            <a:avLst/>
          </a:prstGeom>
          <a:solidFill>
            <a:srgbClr val="FAF6F7"/>
          </a:solidFill>
          <a:ln>
            <a:noFill/>
          </a:ln>
          <a:effectLst>
            <a:outerShdw blurRad="101600" rotWithShape="0" algn="bl" dir="8100000" dist="25400">
              <a:srgbClr val="000000">
                <a:alpha val="10196"/>
              </a:srgbClr>
            </a:outerShdw>
          </a:effectLst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10"/>
          <p:cNvSpPr/>
          <p:nvPr/>
        </p:nvSpPr>
        <p:spPr>
          <a:xfrm>
            <a:off x="6400800" y="1234440"/>
            <a:ext cx="5486400" cy="777240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5" name="Google Shape;365;p10"/>
          <p:cNvSpPr/>
          <p:nvPr/>
        </p:nvSpPr>
        <p:spPr>
          <a:xfrm>
            <a:off x="6583680" y="1307592"/>
            <a:ext cx="5120640" cy="594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600"/>
              <a:buFont typeface="Georgia"/>
              <a:buNone/>
            </a:pPr>
            <a:r>
              <a:rPr b="1" i="0" lang="en-US" sz="16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🇹🇿  Dar es Salaam, Tanzania</a:t>
            </a:r>
            <a:endParaRPr b="0" i="0" sz="16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6" name="Google Shape;366;p10"/>
          <p:cNvSpPr/>
          <p:nvPr/>
        </p:nvSpPr>
        <p:spPr>
          <a:xfrm>
            <a:off x="6583680" y="2103120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📍 Address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7" name="Google Shape;367;p10"/>
          <p:cNvSpPr/>
          <p:nvPr/>
        </p:nvSpPr>
        <p:spPr>
          <a:xfrm>
            <a:off x="7882128" y="2103120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S.L.P 700097, 11101, Kivukoni, Near Fish Market, Dar es Salaam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8" name="Google Shape;368;p10"/>
          <p:cNvSpPr/>
          <p:nvPr/>
        </p:nvSpPr>
        <p:spPr>
          <a:xfrm>
            <a:off x="6583680" y="2578608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📞 Phone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69" name="Google Shape;369;p10"/>
          <p:cNvSpPr/>
          <p:nvPr/>
        </p:nvSpPr>
        <p:spPr>
          <a:xfrm>
            <a:off x="7882128" y="2578608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Available on request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0" name="Google Shape;370;p10"/>
          <p:cNvSpPr/>
          <p:nvPr/>
        </p:nvSpPr>
        <p:spPr>
          <a:xfrm>
            <a:off x="6583680" y="3054096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✉️  Email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1" name="Google Shape;371;p10"/>
          <p:cNvSpPr/>
          <p:nvPr/>
        </p:nvSpPr>
        <p:spPr>
          <a:xfrm>
            <a:off x="7882128" y="3054096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info@pcgroup.africa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2" name="Google Shape;372;p10"/>
          <p:cNvSpPr/>
          <p:nvPr/>
        </p:nvSpPr>
        <p:spPr>
          <a:xfrm>
            <a:off x="6583680" y="3529584"/>
            <a:ext cx="128016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🌐 Web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3" name="Google Shape;373;p10"/>
          <p:cNvSpPr/>
          <p:nvPr/>
        </p:nvSpPr>
        <p:spPr>
          <a:xfrm>
            <a:off x="7882128" y="3529584"/>
            <a:ext cx="3749040" cy="36576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www.pcgroup.africa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4" name="Google Shape;374;p10"/>
          <p:cNvSpPr/>
          <p:nvPr/>
        </p:nvSpPr>
        <p:spPr>
          <a:xfrm>
            <a:off x="6583680" y="4069080"/>
            <a:ext cx="5120640" cy="36576"/>
          </a:xfrm>
          <a:prstGeom prst="rect">
            <a:avLst/>
          </a:prstGeom>
          <a:solidFill>
            <a:srgbClr val="D9C5CB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5" name="Google Shape;375;p10"/>
          <p:cNvSpPr/>
          <p:nvPr/>
        </p:nvSpPr>
        <p:spPr>
          <a:xfrm>
            <a:off x="6583680" y="4160520"/>
            <a:ext cx="51206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KEY PROJECTS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6" name="Google Shape;376;p10"/>
          <p:cNvSpPr/>
          <p:nvPr/>
        </p:nvSpPr>
        <p:spPr>
          <a:xfrm>
            <a:off x="6583680" y="4453128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Tanzania institutional handbooks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7" name="Google Shape;377;p10"/>
          <p:cNvSpPr/>
          <p:nvPr/>
        </p:nvSpPr>
        <p:spPr>
          <a:xfrm>
            <a:off x="6583680" y="4782312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Regional EAC publications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8" name="Google Shape;378;p10"/>
          <p:cNvSpPr/>
          <p:nvPr/>
        </p:nvSpPr>
        <p:spPr>
          <a:xfrm>
            <a:off x="6583680" y="5111496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Cross-border communications strategy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79" name="Google Shape;379;p10"/>
          <p:cNvSpPr/>
          <p:nvPr/>
        </p:nvSpPr>
        <p:spPr>
          <a:xfrm>
            <a:off x="6583680" y="5440680"/>
            <a:ext cx="5120640" cy="29260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›  Tanzania government directories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0" name="Google Shape;380;p10"/>
          <p:cNvSpPr/>
          <p:nvPr/>
        </p:nvSpPr>
        <p:spPr>
          <a:xfrm>
            <a:off x="457200" y="6236208"/>
            <a:ext cx="11247120" cy="201168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1" name="Google Shape;381;p10"/>
          <p:cNvSpPr/>
          <p:nvPr/>
        </p:nvSpPr>
        <p:spPr>
          <a:xfrm>
            <a:off x="457200" y="6254496"/>
            <a:ext cx="11247120" cy="16459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Regional Scope: Kenya · Tanzania · Uganda · Rwanda · Burundi · DRC · Ethiopia — EAC &amp; COMESA coverage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2" name="Google Shape;382;p10"/>
          <p:cNvSpPr/>
          <p:nvPr/>
        </p:nvSpPr>
        <p:spPr>
          <a:xfrm>
            <a:off x="0" y="6492240"/>
            <a:ext cx="12161520" cy="36576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3" name="Google Shape;383;p10"/>
          <p:cNvSpPr/>
          <p:nvPr/>
        </p:nvSpPr>
        <p:spPr>
          <a:xfrm>
            <a:off x="365760" y="6528816"/>
            <a:ext cx="114300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www.pclgroup.co.ke  |  www.pcgroup.africa  |  info@pclgroup.com  |  Nairobi · Dar es Salaam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rgbClr val="F7F3F4"/>
        </a:solidFill>
      </p:bgPr>
    </p:bg>
    <p:spTree>
      <p:nvGrpSpPr>
        <p:cNvPr id="388" name="Shape 3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" name="Google Shape;389;p11"/>
          <p:cNvSpPr/>
          <p:nvPr/>
        </p:nvSpPr>
        <p:spPr>
          <a:xfrm>
            <a:off x="0" y="0"/>
            <a:ext cx="12161520" cy="1005840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0" name="Google Shape;390;p11"/>
          <p:cNvSpPr/>
          <p:nvPr/>
        </p:nvSpPr>
        <p:spPr>
          <a:xfrm>
            <a:off x="0" y="1005840"/>
            <a:ext cx="12161520" cy="54864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pic>
        <p:nvPicPr>
          <p:cNvPr descr="preencoded.png" id="391" name="Google Shape;391;p1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9418320" y="164592"/>
            <a:ext cx="2377440" cy="685800"/>
          </a:xfrm>
          <a:prstGeom prst="rect">
            <a:avLst/>
          </a:prstGeom>
          <a:noFill/>
          <a:ln>
            <a:noFill/>
          </a:ln>
        </p:spPr>
      </p:pic>
      <p:sp>
        <p:nvSpPr>
          <p:cNvPr id="392" name="Google Shape;392;p11"/>
          <p:cNvSpPr/>
          <p:nvPr/>
        </p:nvSpPr>
        <p:spPr>
          <a:xfrm>
            <a:off x="502920" y="91440"/>
            <a:ext cx="6400800" cy="27432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800"/>
              <a:buFont typeface="Calibri"/>
              <a:buNone/>
            </a:pPr>
            <a:r>
              <a:rPr b="1" i="0" lang="en-US" sz="80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RATE CARD  1 OF 4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3" name="Google Shape;393;p11"/>
          <p:cNvSpPr/>
          <p:nvPr/>
        </p:nvSpPr>
        <p:spPr>
          <a:xfrm>
            <a:off x="502920" y="384048"/>
            <a:ext cx="8595360" cy="56692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2800"/>
              <a:buFont typeface="Georgia"/>
              <a:buNone/>
            </a:pPr>
            <a:r>
              <a:rPr b="1" i="0" lang="en-US" sz="2800" u="none" cap="none" strike="noStrike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Print &amp; Digital Advertising</a:t>
            </a:r>
            <a:endParaRPr b="0" i="0" sz="2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4" name="Google Shape;394;p11"/>
          <p:cNvSpPr/>
          <p:nvPr/>
        </p:nvSpPr>
        <p:spPr>
          <a:xfrm>
            <a:off x="365760" y="1170432"/>
            <a:ext cx="3474720" cy="420624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5" name="Google Shape;395;p11"/>
          <p:cNvSpPr/>
          <p:nvPr/>
        </p:nvSpPr>
        <p:spPr>
          <a:xfrm>
            <a:off x="365760" y="1188720"/>
            <a:ext cx="3474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HANDBOOK &amp; MAGAZINE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6" name="Google Shape;396;p11"/>
          <p:cNvSpPr/>
          <p:nvPr/>
        </p:nvSpPr>
        <p:spPr>
          <a:xfrm>
            <a:off x="365760" y="1627632"/>
            <a:ext cx="347472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7" name="Google Shape;397;p11"/>
          <p:cNvSpPr/>
          <p:nvPr/>
        </p:nvSpPr>
        <p:spPr>
          <a:xfrm>
            <a:off x="475488" y="1691640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Back Cover (Full Page)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8" name="Google Shape;398;p11"/>
          <p:cNvSpPr/>
          <p:nvPr/>
        </p:nvSpPr>
        <p:spPr>
          <a:xfrm>
            <a:off x="2788920" y="1691640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$2,500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99" name="Google Shape;399;p11"/>
          <p:cNvSpPr/>
          <p:nvPr/>
        </p:nvSpPr>
        <p:spPr>
          <a:xfrm>
            <a:off x="365760" y="2029968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0" name="Google Shape;400;p11"/>
          <p:cNvSpPr/>
          <p:nvPr/>
        </p:nvSpPr>
        <p:spPr>
          <a:xfrm>
            <a:off x="475488" y="2093976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Inside Front Cover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1" name="Google Shape;401;p11"/>
          <p:cNvSpPr/>
          <p:nvPr/>
        </p:nvSpPr>
        <p:spPr>
          <a:xfrm>
            <a:off x="2788920" y="2093976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$2,000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2" name="Google Shape;402;p11"/>
          <p:cNvSpPr/>
          <p:nvPr/>
        </p:nvSpPr>
        <p:spPr>
          <a:xfrm>
            <a:off x="365760" y="2432304"/>
            <a:ext cx="347472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3" name="Google Shape;403;p11"/>
          <p:cNvSpPr/>
          <p:nvPr/>
        </p:nvSpPr>
        <p:spPr>
          <a:xfrm>
            <a:off x="475488" y="2496312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Inside Back Cover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4" name="Google Shape;404;p11"/>
          <p:cNvSpPr/>
          <p:nvPr/>
        </p:nvSpPr>
        <p:spPr>
          <a:xfrm>
            <a:off x="2788920" y="2496312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$1,800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5" name="Google Shape;405;p11"/>
          <p:cNvSpPr/>
          <p:nvPr/>
        </p:nvSpPr>
        <p:spPr>
          <a:xfrm>
            <a:off x="365760" y="2834640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6" name="Google Shape;406;p11"/>
          <p:cNvSpPr/>
          <p:nvPr/>
        </p:nvSpPr>
        <p:spPr>
          <a:xfrm>
            <a:off x="475488" y="2898648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Centre Spread (2 pages)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7" name="Google Shape;407;p11"/>
          <p:cNvSpPr/>
          <p:nvPr/>
        </p:nvSpPr>
        <p:spPr>
          <a:xfrm>
            <a:off x="2788920" y="2898648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$3,500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08" name="Google Shape;408;p11"/>
          <p:cNvSpPr/>
          <p:nvPr/>
        </p:nvSpPr>
        <p:spPr>
          <a:xfrm>
            <a:off x="365760" y="3236976"/>
            <a:ext cx="347472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9" name="Google Shape;409;p11"/>
          <p:cNvSpPr/>
          <p:nvPr/>
        </p:nvSpPr>
        <p:spPr>
          <a:xfrm>
            <a:off x="475488" y="3300984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Full Page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0" name="Google Shape;410;p11"/>
          <p:cNvSpPr/>
          <p:nvPr/>
        </p:nvSpPr>
        <p:spPr>
          <a:xfrm>
            <a:off x="2788920" y="3300984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$1,500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1" name="Google Shape;411;p11"/>
          <p:cNvSpPr/>
          <p:nvPr/>
        </p:nvSpPr>
        <p:spPr>
          <a:xfrm>
            <a:off x="365760" y="3639312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2" name="Google Shape;412;p11"/>
          <p:cNvSpPr/>
          <p:nvPr/>
        </p:nvSpPr>
        <p:spPr>
          <a:xfrm>
            <a:off x="475488" y="3703320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Half Page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3" name="Google Shape;413;p11"/>
          <p:cNvSpPr/>
          <p:nvPr/>
        </p:nvSpPr>
        <p:spPr>
          <a:xfrm>
            <a:off x="2788920" y="3703320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$900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4" name="Google Shape;414;p11"/>
          <p:cNvSpPr/>
          <p:nvPr/>
        </p:nvSpPr>
        <p:spPr>
          <a:xfrm>
            <a:off x="365760" y="4041648"/>
            <a:ext cx="347472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5" name="Google Shape;415;p11"/>
          <p:cNvSpPr/>
          <p:nvPr/>
        </p:nvSpPr>
        <p:spPr>
          <a:xfrm>
            <a:off x="475488" y="4105656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Quarter Page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11"/>
          <p:cNvSpPr/>
          <p:nvPr/>
        </p:nvSpPr>
        <p:spPr>
          <a:xfrm>
            <a:off x="2788920" y="4105656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$550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7" name="Google Shape;417;p11"/>
          <p:cNvSpPr/>
          <p:nvPr/>
        </p:nvSpPr>
        <p:spPr>
          <a:xfrm>
            <a:off x="365760" y="4443984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8" name="Google Shape;418;p11"/>
          <p:cNvSpPr/>
          <p:nvPr/>
        </p:nvSpPr>
        <p:spPr>
          <a:xfrm>
            <a:off x="475488" y="4507992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One-Eighth Page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9" name="Google Shape;419;p11"/>
          <p:cNvSpPr/>
          <p:nvPr/>
        </p:nvSpPr>
        <p:spPr>
          <a:xfrm>
            <a:off x="2788920" y="4507992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$320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0" name="Google Shape;420;p11"/>
          <p:cNvSpPr/>
          <p:nvPr/>
        </p:nvSpPr>
        <p:spPr>
          <a:xfrm>
            <a:off x="365760" y="4846320"/>
            <a:ext cx="347472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1" name="Google Shape;421;p11"/>
          <p:cNvSpPr/>
          <p:nvPr/>
        </p:nvSpPr>
        <p:spPr>
          <a:xfrm>
            <a:off x="475488" y="4910328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Strip / Banner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2" name="Google Shape;422;p11"/>
          <p:cNvSpPr/>
          <p:nvPr/>
        </p:nvSpPr>
        <p:spPr>
          <a:xfrm>
            <a:off x="2788920" y="4910328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$200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3" name="Google Shape;423;p11"/>
          <p:cNvSpPr/>
          <p:nvPr/>
        </p:nvSpPr>
        <p:spPr>
          <a:xfrm>
            <a:off x="365760" y="5248656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4" name="Google Shape;424;p11"/>
          <p:cNvSpPr/>
          <p:nvPr/>
        </p:nvSpPr>
        <p:spPr>
          <a:xfrm>
            <a:off x="475488" y="5312664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Classified Listing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5" name="Google Shape;425;p11"/>
          <p:cNvSpPr/>
          <p:nvPr/>
        </p:nvSpPr>
        <p:spPr>
          <a:xfrm>
            <a:off x="2788920" y="5312664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$150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6" name="Google Shape;426;p11"/>
          <p:cNvSpPr/>
          <p:nvPr/>
        </p:nvSpPr>
        <p:spPr>
          <a:xfrm>
            <a:off x="365760" y="5650992"/>
            <a:ext cx="3474720" cy="384048"/>
          </a:xfrm>
          <a:prstGeom prst="rect">
            <a:avLst/>
          </a:prstGeom>
          <a:solidFill>
            <a:srgbClr val="F0E8E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7" name="Google Shape;427;p11"/>
          <p:cNvSpPr/>
          <p:nvPr/>
        </p:nvSpPr>
        <p:spPr>
          <a:xfrm>
            <a:off x="475488" y="5715000"/>
            <a:ext cx="2331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Full-Page Advertorial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8" name="Google Shape;428;p11"/>
          <p:cNvSpPr/>
          <p:nvPr/>
        </p:nvSpPr>
        <p:spPr>
          <a:xfrm>
            <a:off x="2788920" y="5715000"/>
            <a:ext cx="10058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7B1C35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7B1C35"/>
                </a:solidFill>
                <a:latin typeface="Calibri"/>
                <a:ea typeface="Calibri"/>
                <a:cs typeface="Calibri"/>
                <a:sym typeface="Calibri"/>
              </a:rPr>
              <a:t>$2,000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29" name="Google Shape;429;p11"/>
          <p:cNvSpPr/>
          <p:nvPr/>
        </p:nvSpPr>
        <p:spPr>
          <a:xfrm>
            <a:off x="4160520" y="1170432"/>
            <a:ext cx="3474720" cy="420624"/>
          </a:xfrm>
          <a:prstGeom prst="rect">
            <a:avLst/>
          </a:prstGeom>
          <a:solidFill>
            <a:srgbClr val="4A4A4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0" name="Google Shape;430;p11"/>
          <p:cNvSpPr/>
          <p:nvPr/>
        </p:nvSpPr>
        <p:spPr>
          <a:xfrm>
            <a:off x="4160520" y="1188720"/>
            <a:ext cx="347472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WEBSITE DISPLAY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1" name="Google Shape;431;p11"/>
          <p:cNvSpPr/>
          <p:nvPr/>
        </p:nvSpPr>
        <p:spPr>
          <a:xfrm>
            <a:off x="4160520" y="1627632"/>
            <a:ext cx="347472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2" name="Google Shape;432;p11"/>
          <p:cNvSpPr/>
          <p:nvPr/>
        </p:nvSpPr>
        <p:spPr>
          <a:xfrm>
            <a:off x="4270248" y="1691640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Homepage Banner (728×90)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3" name="Google Shape;433;p11"/>
          <p:cNvSpPr/>
          <p:nvPr/>
        </p:nvSpPr>
        <p:spPr>
          <a:xfrm>
            <a:off x="6446520" y="1691640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$800/mo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4" name="Google Shape;434;p11"/>
          <p:cNvSpPr/>
          <p:nvPr/>
        </p:nvSpPr>
        <p:spPr>
          <a:xfrm>
            <a:off x="4160520" y="2029968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5" name="Google Shape;435;p11"/>
          <p:cNvSpPr/>
          <p:nvPr/>
        </p:nvSpPr>
        <p:spPr>
          <a:xfrm>
            <a:off x="4270248" y="2093976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Homepage Hero Takeover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6" name="Google Shape;436;p11"/>
          <p:cNvSpPr/>
          <p:nvPr/>
        </p:nvSpPr>
        <p:spPr>
          <a:xfrm>
            <a:off x="6446520" y="2093976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$1,500/mo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7" name="Google Shape;437;p11"/>
          <p:cNvSpPr/>
          <p:nvPr/>
        </p:nvSpPr>
        <p:spPr>
          <a:xfrm>
            <a:off x="4160520" y="2432304"/>
            <a:ext cx="347472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8" name="Google Shape;438;p11"/>
          <p:cNvSpPr/>
          <p:nvPr/>
        </p:nvSpPr>
        <p:spPr>
          <a:xfrm>
            <a:off x="4270248" y="2496312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Sidebar Rectangle (300×250)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9" name="Google Shape;439;p11"/>
          <p:cNvSpPr/>
          <p:nvPr/>
        </p:nvSpPr>
        <p:spPr>
          <a:xfrm>
            <a:off x="6446520" y="249631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$500/mo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0" name="Google Shape;440;p11"/>
          <p:cNvSpPr/>
          <p:nvPr/>
        </p:nvSpPr>
        <p:spPr>
          <a:xfrm>
            <a:off x="4160520" y="2834640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1" name="Google Shape;441;p11"/>
          <p:cNvSpPr/>
          <p:nvPr/>
        </p:nvSpPr>
        <p:spPr>
          <a:xfrm>
            <a:off x="4270248" y="2898648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Article In-Feed Banner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2" name="Google Shape;442;p11"/>
          <p:cNvSpPr/>
          <p:nvPr/>
        </p:nvSpPr>
        <p:spPr>
          <a:xfrm>
            <a:off x="6446520" y="2898648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$400/mo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3" name="Google Shape;443;p11"/>
          <p:cNvSpPr/>
          <p:nvPr/>
        </p:nvSpPr>
        <p:spPr>
          <a:xfrm>
            <a:off x="4160520" y="3236976"/>
            <a:ext cx="347472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4" name="Google Shape;444;p11"/>
          <p:cNvSpPr/>
          <p:nvPr/>
        </p:nvSpPr>
        <p:spPr>
          <a:xfrm>
            <a:off x="4270248" y="3300984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Footer Banner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5" name="Google Shape;445;p11"/>
          <p:cNvSpPr/>
          <p:nvPr/>
        </p:nvSpPr>
        <p:spPr>
          <a:xfrm>
            <a:off x="6446520" y="3300984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6" name="Google Shape;446;p11"/>
          <p:cNvSpPr/>
          <p:nvPr/>
        </p:nvSpPr>
        <p:spPr>
          <a:xfrm>
            <a:off x="4160520" y="3639312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7" name="Google Shape;447;p11"/>
          <p:cNvSpPr/>
          <p:nvPr/>
        </p:nvSpPr>
        <p:spPr>
          <a:xfrm>
            <a:off x="4270248" y="3703320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Pop-up / Interstitial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8" name="Google Shape;448;p11"/>
          <p:cNvSpPr/>
          <p:nvPr/>
        </p:nvSpPr>
        <p:spPr>
          <a:xfrm>
            <a:off x="6446520" y="3703320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$700/mo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49" name="Google Shape;449;p11"/>
          <p:cNvSpPr/>
          <p:nvPr/>
        </p:nvSpPr>
        <p:spPr>
          <a:xfrm>
            <a:off x="4160520" y="4041648"/>
            <a:ext cx="347472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p11"/>
          <p:cNvSpPr/>
          <p:nvPr/>
        </p:nvSpPr>
        <p:spPr>
          <a:xfrm>
            <a:off x="4270248" y="4105656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Mobile Banner (320×50)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1" name="Google Shape;451;p11"/>
          <p:cNvSpPr/>
          <p:nvPr/>
        </p:nvSpPr>
        <p:spPr>
          <a:xfrm>
            <a:off x="6446520" y="4105656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$250/mo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2" name="Google Shape;452;p11"/>
          <p:cNvSpPr/>
          <p:nvPr/>
        </p:nvSpPr>
        <p:spPr>
          <a:xfrm>
            <a:off x="4160520" y="4443984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3" name="Google Shape;453;p11"/>
          <p:cNvSpPr/>
          <p:nvPr/>
        </p:nvSpPr>
        <p:spPr>
          <a:xfrm>
            <a:off x="4270248" y="4507992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Sticky Sidebar Ad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4" name="Google Shape;454;p11"/>
          <p:cNvSpPr/>
          <p:nvPr/>
        </p:nvSpPr>
        <p:spPr>
          <a:xfrm>
            <a:off x="6446520" y="4507992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$600/mo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5" name="Google Shape;455;p11"/>
          <p:cNvSpPr/>
          <p:nvPr/>
        </p:nvSpPr>
        <p:spPr>
          <a:xfrm>
            <a:off x="4160520" y="4846320"/>
            <a:ext cx="3474720" cy="384048"/>
          </a:xfrm>
          <a:prstGeom prst="rect">
            <a:avLst/>
          </a:prstGeom>
          <a:solidFill>
            <a:srgbClr val="EAEEF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p11"/>
          <p:cNvSpPr/>
          <p:nvPr/>
        </p:nvSpPr>
        <p:spPr>
          <a:xfrm>
            <a:off x="4270248" y="4910328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Newsletter MPU (inline)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7" name="Google Shape;457;p11"/>
          <p:cNvSpPr/>
          <p:nvPr/>
        </p:nvSpPr>
        <p:spPr>
          <a:xfrm>
            <a:off x="6446520" y="4910328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$350/ed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58" name="Google Shape;458;p11"/>
          <p:cNvSpPr/>
          <p:nvPr/>
        </p:nvSpPr>
        <p:spPr>
          <a:xfrm>
            <a:off x="4160520" y="5248656"/>
            <a:ext cx="347472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9" name="Google Shape;459;p11"/>
          <p:cNvSpPr/>
          <p:nvPr/>
        </p:nvSpPr>
        <p:spPr>
          <a:xfrm>
            <a:off x="4270248" y="5312664"/>
            <a:ext cx="2286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Homepage Favicon Sponsor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0" name="Google Shape;460;p11"/>
          <p:cNvSpPr/>
          <p:nvPr/>
        </p:nvSpPr>
        <p:spPr>
          <a:xfrm>
            <a:off x="6446520" y="5312664"/>
            <a:ext cx="1143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$200/mo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1" name="Google Shape;461;p11"/>
          <p:cNvSpPr/>
          <p:nvPr/>
        </p:nvSpPr>
        <p:spPr>
          <a:xfrm>
            <a:off x="7955280" y="1170432"/>
            <a:ext cx="3840480" cy="420624"/>
          </a:xfrm>
          <a:prstGeom prst="rect">
            <a:avLst/>
          </a:prstGeom>
          <a:solidFill>
            <a:srgbClr val="1A1A2E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2" name="Google Shape;462;p11"/>
          <p:cNvSpPr/>
          <p:nvPr/>
        </p:nvSpPr>
        <p:spPr>
          <a:xfrm>
            <a:off x="7955280" y="1188720"/>
            <a:ext cx="3840480" cy="38404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C8920A"/>
              </a:buClr>
              <a:buSzPts val="950"/>
              <a:buFont typeface="Calibri"/>
              <a:buNone/>
            </a:pPr>
            <a:r>
              <a:rPr b="1" i="0" lang="en-US" sz="950" u="none" cap="none" strike="noStrike">
                <a:solidFill>
                  <a:srgbClr val="C8920A"/>
                </a:solidFill>
                <a:latin typeface="Calibri"/>
                <a:ea typeface="Calibri"/>
                <a:cs typeface="Calibri"/>
                <a:sym typeface="Calibri"/>
              </a:rPr>
              <a:t>E-PUB &amp; SOCIAL MEDIA</a:t>
            </a:r>
            <a:endParaRPr b="0" i="0" sz="9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3" name="Google Shape;463;p11"/>
          <p:cNvSpPr/>
          <p:nvPr/>
        </p:nvSpPr>
        <p:spPr>
          <a:xfrm>
            <a:off x="7955280" y="1627632"/>
            <a:ext cx="3840480" cy="384048"/>
          </a:xfrm>
          <a:prstGeom prst="rect">
            <a:avLst/>
          </a:prstGeom>
          <a:solidFill>
            <a:srgbClr val="F0EC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4" name="Google Shape;464;p11"/>
          <p:cNvSpPr/>
          <p:nvPr/>
        </p:nvSpPr>
        <p:spPr>
          <a:xfrm>
            <a:off x="8065008" y="1691640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Digital Flipbook — Back Cover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5" name="Google Shape;465;p11"/>
          <p:cNvSpPr/>
          <p:nvPr/>
        </p:nvSpPr>
        <p:spPr>
          <a:xfrm>
            <a:off x="10561320" y="1691640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$1,200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6" name="Google Shape;466;p11"/>
          <p:cNvSpPr/>
          <p:nvPr/>
        </p:nvSpPr>
        <p:spPr>
          <a:xfrm>
            <a:off x="7955280" y="2029968"/>
            <a:ext cx="384048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7" name="Google Shape;467;p11"/>
          <p:cNvSpPr/>
          <p:nvPr/>
        </p:nvSpPr>
        <p:spPr>
          <a:xfrm>
            <a:off x="8065008" y="2093976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Digital Flipbook — Full Page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8" name="Google Shape;468;p11"/>
          <p:cNvSpPr/>
          <p:nvPr/>
        </p:nvSpPr>
        <p:spPr>
          <a:xfrm>
            <a:off x="10561320" y="2093976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$900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11"/>
          <p:cNvSpPr/>
          <p:nvPr/>
        </p:nvSpPr>
        <p:spPr>
          <a:xfrm>
            <a:off x="7955280" y="2432304"/>
            <a:ext cx="3840480" cy="384048"/>
          </a:xfrm>
          <a:prstGeom prst="rect">
            <a:avLst/>
          </a:prstGeom>
          <a:solidFill>
            <a:srgbClr val="F0EC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0" name="Google Shape;470;p11"/>
          <p:cNvSpPr/>
          <p:nvPr/>
        </p:nvSpPr>
        <p:spPr>
          <a:xfrm>
            <a:off x="8065008" y="2496312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Digital Flipbook — Half Page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1" name="Google Shape;471;p11"/>
          <p:cNvSpPr/>
          <p:nvPr/>
        </p:nvSpPr>
        <p:spPr>
          <a:xfrm>
            <a:off x="10561320" y="2496312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$550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2" name="Google Shape;472;p11"/>
          <p:cNvSpPr/>
          <p:nvPr/>
        </p:nvSpPr>
        <p:spPr>
          <a:xfrm>
            <a:off x="7955280" y="2834640"/>
            <a:ext cx="384048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p11"/>
          <p:cNvSpPr/>
          <p:nvPr/>
        </p:nvSpPr>
        <p:spPr>
          <a:xfrm>
            <a:off x="8065008" y="2898648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Portal — Leaderboard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4" name="Google Shape;474;p11"/>
          <p:cNvSpPr/>
          <p:nvPr/>
        </p:nvSpPr>
        <p:spPr>
          <a:xfrm>
            <a:off x="10561320" y="2898648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$600/mo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5" name="Google Shape;475;p11"/>
          <p:cNvSpPr/>
          <p:nvPr/>
        </p:nvSpPr>
        <p:spPr>
          <a:xfrm>
            <a:off x="7955280" y="3236976"/>
            <a:ext cx="3840480" cy="384048"/>
          </a:xfrm>
          <a:prstGeom prst="rect">
            <a:avLst/>
          </a:prstGeom>
          <a:solidFill>
            <a:srgbClr val="F0EC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6" name="Google Shape;476;p11"/>
          <p:cNvSpPr/>
          <p:nvPr/>
        </p:nvSpPr>
        <p:spPr>
          <a:xfrm>
            <a:off x="8065008" y="3300984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Portal — Sidebar Block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11"/>
          <p:cNvSpPr/>
          <p:nvPr/>
        </p:nvSpPr>
        <p:spPr>
          <a:xfrm>
            <a:off x="10561320" y="3300984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$350/mo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11"/>
          <p:cNvSpPr/>
          <p:nvPr/>
        </p:nvSpPr>
        <p:spPr>
          <a:xfrm>
            <a:off x="7955280" y="3639312"/>
            <a:ext cx="384048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9" name="Google Shape;479;p11"/>
          <p:cNvSpPr/>
          <p:nvPr/>
        </p:nvSpPr>
        <p:spPr>
          <a:xfrm>
            <a:off x="8065008" y="3703320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PDF Download Page Ad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0" name="Google Shape;480;p11"/>
          <p:cNvSpPr/>
          <p:nvPr/>
        </p:nvSpPr>
        <p:spPr>
          <a:xfrm>
            <a:off x="10561320" y="3703320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$250/mo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1" name="Google Shape;481;p11"/>
          <p:cNvSpPr/>
          <p:nvPr/>
        </p:nvSpPr>
        <p:spPr>
          <a:xfrm>
            <a:off x="7955280" y="4041648"/>
            <a:ext cx="3840480" cy="384048"/>
          </a:xfrm>
          <a:prstGeom prst="rect">
            <a:avLst/>
          </a:prstGeom>
          <a:solidFill>
            <a:srgbClr val="F0EC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p11"/>
          <p:cNvSpPr/>
          <p:nvPr/>
        </p:nvSpPr>
        <p:spPr>
          <a:xfrm>
            <a:off x="8065008" y="4105656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Social Sponsored Post (FB/IG/LI)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3" name="Google Shape;483;p11"/>
          <p:cNvSpPr/>
          <p:nvPr/>
        </p:nvSpPr>
        <p:spPr>
          <a:xfrm>
            <a:off x="10561320" y="4105656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$300/post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4" name="Google Shape;484;p11"/>
          <p:cNvSpPr/>
          <p:nvPr/>
        </p:nvSpPr>
        <p:spPr>
          <a:xfrm>
            <a:off x="7955280" y="4443984"/>
            <a:ext cx="384048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5" name="Google Shape;485;p11"/>
          <p:cNvSpPr/>
          <p:nvPr/>
        </p:nvSpPr>
        <p:spPr>
          <a:xfrm>
            <a:off x="8065008" y="4507992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Social Story Ad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11"/>
          <p:cNvSpPr/>
          <p:nvPr/>
        </p:nvSpPr>
        <p:spPr>
          <a:xfrm>
            <a:off x="10561320" y="4507992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$200/story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7" name="Google Shape;487;p11"/>
          <p:cNvSpPr/>
          <p:nvPr/>
        </p:nvSpPr>
        <p:spPr>
          <a:xfrm>
            <a:off x="7955280" y="4846320"/>
            <a:ext cx="3840480" cy="384048"/>
          </a:xfrm>
          <a:prstGeom prst="rect">
            <a:avLst/>
          </a:prstGeom>
          <a:solidFill>
            <a:srgbClr val="F0ECF8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8" name="Google Shape;488;p11"/>
          <p:cNvSpPr/>
          <p:nvPr/>
        </p:nvSpPr>
        <p:spPr>
          <a:xfrm>
            <a:off x="8065008" y="4910328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YouTube Pre-roll (30s)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9" name="Google Shape;489;p11"/>
          <p:cNvSpPr/>
          <p:nvPr/>
        </p:nvSpPr>
        <p:spPr>
          <a:xfrm>
            <a:off x="10561320" y="4910328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$400/mo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0" name="Google Shape;490;p11"/>
          <p:cNvSpPr/>
          <p:nvPr/>
        </p:nvSpPr>
        <p:spPr>
          <a:xfrm>
            <a:off x="7955280" y="5248656"/>
            <a:ext cx="3840480" cy="384048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1" name="Google Shape;491;p11"/>
          <p:cNvSpPr/>
          <p:nvPr/>
        </p:nvSpPr>
        <p:spPr>
          <a:xfrm>
            <a:off x="8065008" y="5312664"/>
            <a:ext cx="260604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Clr>
                <a:srgbClr val="4A4A4A"/>
              </a:buClr>
              <a:buSzPts val="1000"/>
              <a:buFont typeface="Calibri"/>
              <a:buNone/>
            </a:pPr>
            <a:r>
              <a:rPr b="0" i="0" lang="en-US" sz="1000" u="none" cap="none" strike="noStrike">
                <a:solidFill>
                  <a:srgbClr val="4A4A4A"/>
                </a:solidFill>
                <a:latin typeface="Calibri"/>
                <a:ea typeface="Calibri"/>
                <a:cs typeface="Calibri"/>
                <a:sym typeface="Calibri"/>
              </a:rPr>
              <a:t>Podcast Sponsorship Mention</a:t>
            </a:r>
            <a:endParaRPr b="0" i="0" sz="10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2" name="Google Shape;492;p11"/>
          <p:cNvSpPr/>
          <p:nvPr/>
        </p:nvSpPr>
        <p:spPr>
          <a:xfrm>
            <a:off x="10561320" y="5312664"/>
            <a:ext cx="118872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1050"/>
              <a:buFont typeface="Calibri"/>
              <a:buNone/>
            </a:pPr>
            <a:r>
              <a:rPr b="1" i="0" lang="en-US" sz="105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$250/ep</a:t>
            </a:r>
            <a:endParaRPr b="0" i="0" sz="10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11"/>
          <p:cNvSpPr/>
          <p:nvPr/>
        </p:nvSpPr>
        <p:spPr>
          <a:xfrm>
            <a:off x="365760" y="6254496"/>
            <a:ext cx="11430000" cy="256032"/>
          </a:xfrm>
          <a:prstGeom prst="rect">
            <a:avLst/>
          </a:prstGeom>
          <a:solidFill>
            <a:srgbClr val="7B1C35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4" name="Google Shape;494;p11"/>
          <p:cNvSpPr/>
          <p:nvPr/>
        </p:nvSpPr>
        <p:spPr>
          <a:xfrm>
            <a:off x="365760" y="6281928"/>
            <a:ext cx="11430000" cy="201168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850"/>
              <a:buFont typeface="Calibri"/>
              <a:buNone/>
            </a:pPr>
            <a:r>
              <a:rPr b="0" i="0" lang="en-US" sz="850" u="none" cap="none" strike="noStrike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All rates per placement/edition unless stated monthly. Volume discounts available. Design support from $50. T&amp;Cs apply.</a:t>
            </a:r>
            <a:endParaRPr b="0" i="0" sz="85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5" name="Google Shape;495;p11"/>
          <p:cNvSpPr/>
          <p:nvPr/>
        </p:nvSpPr>
        <p:spPr>
          <a:xfrm>
            <a:off x="0" y="6510528"/>
            <a:ext cx="12161520" cy="347472"/>
          </a:xfrm>
          <a:prstGeom prst="rect">
            <a:avLst/>
          </a:prstGeom>
          <a:solidFill>
            <a:srgbClr val="C8920A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6" name="Google Shape;496;p11"/>
          <p:cNvSpPr/>
          <p:nvPr/>
        </p:nvSpPr>
        <p:spPr>
          <a:xfrm>
            <a:off x="365760" y="6547104"/>
            <a:ext cx="11430000" cy="25603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Clr>
                <a:srgbClr val="1A1A2E"/>
              </a:buClr>
              <a:buSzPts val="900"/>
              <a:buFont typeface="Calibri"/>
              <a:buNone/>
            </a:pPr>
            <a:r>
              <a:rPr b="1" i="0" lang="en-US" sz="900" u="none" cap="none" strike="noStrike">
                <a:solidFill>
                  <a:srgbClr val="1A1A2E"/>
                </a:solidFill>
                <a:latin typeface="Calibri"/>
                <a:ea typeface="Calibri"/>
                <a:cs typeface="Calibri"/>
                <a:sym typeface="Calibri"/>
              </a:rPr>
              <a:t>www.pclgroup.co.ke  |  advertise@pclgroup.co.ke  |  +254 717 044099</a:t>
            </a:r>
            <a:endParaRPr b="0" i="0" sz="9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